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3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18" r:id="rId2"/>
    <p:sldId id="4123" r:id="rId3"/>
    <p:sldId id="4108" r:id="rId4"/>
    <p:sldId id="4085" r:id="rId5"/>
    <p:sldId id="4125" r:id="rId6"/>
    <p:sldId id="4091" r:id="rId7"/>
    <p:sldId id="4120" r:id="rId8"/>
    <p:sldId id="4105" r:id="rId9"/>
    <p:sldId id="4103" r:id="rId10"/>
    <p:sldId id="4112" r:id="rId11"/>
    <p:sldId id="4126" r:id="rId12"/>
    <p:sldId id="4113" r:id="rId13"/>
    <p:sldId id="4130" r:id="rId14"/>
    <p:sldId id="4115" r:id="rId15"/>
    <p:sldId id="4129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1"/>
    <p:restoredTop sz="93304"/>
  </p:normalViewPr>
  <p:slideViewPr>
    <p:cSldViewPr snapToGrid="0">
      <p:cViewPr varScale="1">
        <p:scale>
          <a:sx n="87" d="100"/>
          <a:sy n="87" d="100"/>
        </p:scale>
        <p:origin x="1216" y="192"/>
      </p:cViewPr>
      <p:guideLst>
        <p:guide pos="38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AGGELAS\Dropbox\2022-UNIs-&#927;&#923;&#920;-&#928;&#922;&#924;\Results\PSTF%20Presentation\Graphs%20for%20PSTF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AGGELAS\Dropbox\2022-UNIs-&#927;&#923;&#920;-&#928;&#922;&#924;\Results\PSTF%20Presentation\Graphs%20for%20PSTF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AGGELAS\Dropbox\2022-UNIs-&#927;&#923;&#920;-&#928;&#922;&#924;\Results\PSTF%20Presentation\Graphs%20for%20PSTF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AGGELAS\Dropbox\2022-UNIs-&#927;&#923;&#920;-&#928;&#922;&#924;\Results\PSTF%20Presentation\Graphs%20for%20PSTF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VAGGELAS\Dropbox\2022-UNIs-&#927;&#923;&#920;-&#928;&#922;&#924;\Results\PSTF%20Presentation\Graphs%20for%20PSTF%20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thanospallis/Downloads/Graphs%20for%20PSTF%20presentation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/Users/thanospallis/Downloads/Graphs%20for%20PSTF%20presentation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/Users/thanospallis/Downloads/Graphs%20for%20PSTF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65-764D-ACCF-70318B0603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65-764D-ACCF-70318B0603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65-764D-ACCF-70318B06033D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65-764D-ACCF-70318B06033D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365-764D-ACCF-70318B06033D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365-764D-ACCF-70318B060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Vessel Calls</c:v>
                </c:pt>
                <c:pt idx="1">
                  <c:v>Pax Capacity</c:v>
                </c:pt>
                <c:pt idx="2">
                  <c:v>Crew Capacity</c:v>
                </c:pt>
              </c:strCache>
            </c:strRef>
          </c:cat>
          <c:val>
            <c:numRef>
              <c:f>Φύλλο1!$B$2:$B$4</c:f>
              <c:numCache>
                <c:formatCode>0.00%</c:formatCode>
                <c:ptCount val="3"/>
                <c:pt idx="0">
                  <c:v>0.191</c:v>
                </c:pt>
                <c:pt idx="1">
                  <c:v>0.17599999999999999</c:v>
                </c:pt>
                <c:pt idx="2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5-764D-ACCF-70318B060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2225248"/>
        <c:axId val="2142227248"/>
      </c:barChart>
      <c:catAx>
        <c:axId val="21422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2142227248"/>
        <c:crosses val="autoZero"/>
        <c:auto val="1"/>
        <c:lblAlgn val="ctr"/>
        <c:lblOffset val="100"/>
        <c:noMultiLvlLbl val="0"/>
      </c:catAx>
      <c:valAx>
        <c:axId val="2142227248"/>
        <c:scaling>
          <c:orientation val="minMax"/>
        </c:scaling>
        <c:delete val="1"/>
        <c:axPos val="l"/>
        <c:numFmt formatCode="0.0%" sourceLinked="0"/>
        <c:majorTickMark val="out"/>
        <c:minorTickMark val="none"/>
        <c:tickLblPos val="nextTo"/>
        <c:crossAx val="214222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'Pax Profile'!$C$1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EF2-CF48-A067-22B858B5875A}"/>
              </c:ext>
            </c:extLst>
          </c:dPt>
          <c:dLbls>
            <c:dLbl>
              <c:idx val="6"/>
              <c:layout>
                <c:manualLayout>
                  <c:x val="-4.2540790588772798E-3"/>
                  <c:y val="4.6505208245308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15-DF4D-8943-8CCDC9F5D2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'Pax Profile'!$B$2:$B$8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More than 6</c:v>
                </c:pt>
              </c:strCache>
            </c:strRef>
          </c:cat>
          <c:val>
            <c:numRef>
              <c:f>'Pax Profile'!$C$2:$C$8</c:f>
              <c:numCache>
                <c:formatCode>0.0%</c:formatCode>
                <c:ptCount val="7"/>
                <c:pt idx="0">
                  <c:v>8.8200000000000001E-2</c:v>
                </c:pt>
                <c:pt idx="1">
                  <c:v>0.13370000000000001</c:v>
                </c:pt>
                <c:pt idx="2">
                  <c:v>0.16669999999999999</c:v>
                </c:pt>
                <c:pt idx="3">
                  <c:v>0.15690000000000001</c:v>
                </c:pt>
                <c:pt idx="4">
                  <c:v>7.8399999999999997E-2</c:v>
                </c:pt>
                <c:pt idx="5">
                  <c:v>3.9199999999999999E-2</c:v>
                </c:pt>
                <c:pt idx="6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B-404C-A6ED-C309A3F0A3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7948648"/>
        <c:axId val="507950808"/>
      </c:barChart>
      <c:catAx>
        <c:axId val="507948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507950808"/>
        <c:crosses val="autoZero"/>
        <c:auto val="1"/>
        <c:lblAlgn val="ctr"/>
        <c:lblOffset val="100"/>
        <c:noMultiLvlLbl val="0"/>
      </c:catAx>
      <c:valAx>
        <c:axId val="50795080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07948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'Pax Profile'!$A$27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'Pax Profile'!$B$26:$C$26</c:f>
              <c:strCache>
                <c:ptCount val="2"/>
                <c:pt idx="0">
                  <c:v>Greece</c:v>
                </c:pt>
                <c:pt idx="1">
                  <c:v>Thessaloniki</c:v>
                </c:pt>
              </c:strCache>
            </c:strRef>
          </c:cat>
          <c:val>
            <c:numRef>
              <c:f>'Pax Profile'!$B$27:$C$27</c:f>
              <c:numCache>
                <c:formatCode>0.0%</c:formatCode>
                <c:ptCount val="2"/>
                <c:pt idx="0">
                  <c:v>0.57840000000000003</c:v>
                </c:pt>
                <c:pt idx="1">
                  <c:v>0.93200000000000005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3-4836-8A8F-9F8476409F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08056704"/>
        <c:axId val="508057064"/>
      </c:barChart>
      <c:catAx>
        <c:axId val="50805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508057064"/>
        <c:crosses val="autoZero"/>
        <c:auto val="1"/>
        <c:lblAlgn val="ctr"/>
        <c:lblOffset val="100"/>
        <c:noMultiLvlLbl val="0"/>
      </c:catAx>
      <c:valAx>
        <c:axId val="5080570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080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C-0E48-B6CD-E5C4B329140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'Crew Expenditure'!$A$10:$A$13</c:f>
              <c:strCache>
                <c:ptCount val="4"/>
                <c:pt idx="0">
                  <c:v>Walked around the city</c:v>
                </c:pt>
                <c:pt idx="1">
                  <c:v>Private excursion</c:v>
                </c:pt>
                <c:pt idx="2">
                  <c:v>Organized excursion</c:v>
                </c:pt>
                <c:pt idx="3">
                  <c:v>Stayed at the port</c:v>
                </c:pt>
              </c:strCache>
            </c:strRef>
          </c:cat>
          <c:val>
            <c:numRef>
              <c:f>'Crew Expenditure'!$B$10:$B$13</c:f>
              <c:numCache>
                <c:formatCode>0.0%</c:formatCode>
                <c:ptCount val="4"/>
                <c:pt idx="0">
                  <c:v>0.82350000000000001</c:v>
                </c:pt>
                <c:pt idx="1">
                  <c:v>8.8200000000000001E-2</c:v>
                </c:pt>
                <c:pt idx="2">
                  <c:v>2.9399999999999999E-2</c:v>
                </c:pt>
                <c:pt idx="3">
                  <c:v>5.8799999999999998E-2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7C-0E48-B6CD-E5C4B32914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6494784"/>
        <c:axId val="686495144"/>
      </c:barChart>
      <c:catAx>
        <c:axId val="6864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686495144"/>
        <c:crosses val="autoZero"/>
        <c:auto val="1"/>
        <c:lblAlgn val="ctr"/>
        <c:lblOffset val="100"/>
        <c:noMultiLvlLbl val="0"/>
      </c:catAx>
      <c:valAx>
        <c:axId val="6864951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864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2745932499655E-2"/>
          <c:y val="0"/>
          <c:w val="0.97076348939532953"/>
          <c:h val="0.88690946535378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'Pax evaluation'!$B$1</c:f>
              <c:strCache>
                <c:ptCount val="1"/>
                <c:pt idx="0">
                  <c:v>Recommend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6-614B-977D-D1B9AE9D36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76-614B-977D-D1B9AE9D36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76-614B-977D-D1B9AE9D36A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76-614B-977D-D1B9AE9D36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'Pax evaluation'!$A$2:$A$8</c:f>
              <c:strCache>
                <c:ptCount val="7"/>
                <c:pt idx="0">
                  <c:v>Most unlikely</c:v>
                </c:pt>
                <c:pt idx="1">
                  <c:v>Unlikely</c:v>
                </c:pt>
                <c:pt idx="2">
                  <c:v>Rather Unlikely</c:v>
                </c:pt>
                <c:pt idx="3">
                  <c:v>Neutral</c:v>
                </c:pt>
                <c:pt idx="4">
                  <c:v>Rather likely</c:v>
                </c:pt>
                <c:pt idx="5">
                  <c:v>Likely</c:v>
                </c:pt>
                <c:pt idx="6">
                  <c:v>Most Likely</c:v>
                </c:pt>
              </c:strCache>
            </c:strRef>
          </c:cat>
          <c:val>
            <c:numRef>
              <c:f>'Pax evaluation'!$B$2:$B$8</c:f>
              <c:numCache>
                <c:formatCode>0.0%</c:formatCode>
                <c:ptCount val="7"/>
                <c:pt idx="0">
                  <c:v>1.9800000000000002E-2</c:v>
                </c:pt>
                <c:pt idx="1">
                  <c:v>9.9000000000000008E-3</c:v>
                </c:pt>
                <c:pt idx="2">
                  <c:v>9.9000000000000008E-3</c:v>
                </c:pt>
                <c:pt idx="3">
                  <c:v>5.9400000000000001E-2</c:v>
                </c:pt>
                <c:pt idx="4">
                  <c:v>0.1089</c:v>
                </c:pt>
                <c:pt idx="5">
                  <c:v>0.28710000000000002</c:v>
                </c:pt>
                <c:pt idx="6">
                  <c:v>0.505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5-4F0E-AD94-FFE313D5B2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096936"/>
        <c:axId val="517096216"/>
      </c:barChart>
      <c:catAx>
        <c:axId val="51709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517096216"/>
        <c:crosses val="autoZero"/>
        <c:auto val="1"/>
        <c:lblAlgn val="ctr"/>
        <c:lblOffset val="100"/>
        <c:noMultiLvlLbl val="0"/>
      </c:catAx>
      <c:valAx>
        <c:axId val="5170962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1709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'Pax ExpenditureTra'!$A$2:$A$6</cx:f>
        <cx:lvl ptCount="5">
          <cx:pt idx="0">Transportation</cx:pt>
          <cx:pt idx="1">Meals and drinks</cx:pt>
          <cx:pt idx="2">Foodstores</cx:pt>
          <cx:pt idx="3">Shopping</cx:pt>
          <cx:pt idx="4">Sightseeings-museums</cx:pt>
        </cx:lvl>
      </cx:strDim>
      <cx:numDim type="size">
        <cx:f>'Pax ExpenditureTra'!$B$2:$B$6</cx:f>
        <cx:lvl ptCount="5" formatCode="General">
          <cx:pt idx="0">4.3600000000000003</cx:pt>
          <cx:pt idx="1">15.970000000000001</cx:pt>
          <cx:pt idx="2">1.51</cx:pt>
          <cx:pt idx="3">21.440000000000001</cx:pt>
          <cx:pt idx="4">11.24</cx:pt>
        </cx:lvl>
      </cx:numDim>
    </cx:data>
  </cx:chartData>
  <cx:chart>
    <cx:plotArea>
      <cx:plotAreaRegion>
        <cx:series layoutId="treemap" uniqueId="{9DB173FF-57EA-194A-B25B-CFCFCD98612C}">
          <cx:tx>
            <cx:txData>
              <cx:f>'Pax ExpenditureTra'!$B$1</cx:f>
              <cx:v>Euros per pax</cx:v>
            </cx:txData>
          </cx:tx>
          <cx:dataPt idx="3"/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/>
                </a:pPr>
                <a:endParaRPr lang="en-GB" sz="16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1" value="1"/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en-GB" sz="20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anose="020F0502020204030204"/>
                    </a:rPr>
                    <a:t>Meals and drinks, 15,97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GB" sz="10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anose="020F0502020204030204"/>
                    </a:rPr>
                    <a:t>Foodstores, 1,51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400"/>
                  </a:pPr>
                  <a:r>
                    <a:rPr lang="en-GB" sz="24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anose="020F0502020204030204"/>
                    </a:rPr>
                    <a:t>Shopping, 21,44</a:t>
                  </a:r>
                </a:p>
              </cx:txPr>
            </cx:dataLabel>
          </cx:dataLabels>
          <cx:dataId val="0"/>
          <cx:layoutPr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'Pax ExpenditureTra'!$A$12:$A$16</cx:f>
        <cx:lvl ptCount="5">
          <cx:pt idx="0">Transportation</cx:pt>
          <cx:pt idx="1">Meals and drinks</cx:pt>
          <cx:pt idx="2">Foodstores</cx:pt>
          <cx:pt idx="3">Shopping</cx:pt>
          <cx:pt idx="4">Other</cx:pt>
        </cx:lvl>
      </cx:strDim>
      <cx:numDim type="size">
        <cx:f>'Pax ExpenditureTra'!$B$12:$B$16</cx:f>
        <cx:lvl ptCount="5" formatCode="0,00">
          <cx:pt idx="0">1.1875</cx:pt>
          <cx:pt idx="1">4.9375</cx:pt>
          <cx:pt idx="2">0.29999999999999999</cx:pt>
          <cx:pt idx="3">6.5374999999999996</cx:pt>
          <cx:pt idx="4">2.1625000000000001</cx:pt>
        </cx:lvl>
      </cx:numDim>
    </cx:data>
  </cx:chartData>
  <cx:chart>
    <cx:plotArea>
      <cx:plotAreaRegion>
        <cx:series layoutId="treemap" uniqueId="{81A997D3-1495-B544-A275-04413F8EA566}">
          <cx:tx>
            <cx:txData>
              <cx:f>'Pax ExpenditureTra'!$B$11</cx:f>
              <cx:v>Euros per pax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>
                    <a:solidFill>
                      <a:schemeClr val="tx1"/>
                    </a:solidFill>
                  </a:defRPr>
                </a:pPr>
                <a:endParaRPr lang="en-GB" sz="1600" b="0" i="0" u="none" strike="noStrike" kern="1200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1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en-GB" sz="1600" b="0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Transportation, 1,19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n-GB" sz="1800" b="0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Meals and drinks, 4,94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GB" sz="1200" b="0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Foodstores, 0,30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en-GB" sz="2000" b="0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Shopping, 6,54</a:t>
                  </a:r>
                </a:p>
              </cx:txPr>
            </cx:dataLabel>
          </cx:dataLabels>
          <cx:dataId val="0"/>
          <cx:layoutPr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'Crew Expenditure'!$A$2:$A$6</cx:f>
        <cx:lvl ptCount="5">
          <cx:pt idx="0">Transportation</cx:pt>
          <cx:pt idx="1">Meals and drinks</cx:pt>
          <cx:pt idx="2">Foodstores</cx:pt>
          <cx:pt idx="3">Shopping</cx:pt>
          <cx:pt idx="4">Sightseeings-museums</cx:pt>
        </cx:lvl>
      </cx:strDim>
      <cx:numDim type="size">
        <cx:f>'Crew Expenditure'!$B$2:$B$6</cx:f>
        <cx:lvl ptCount="5" formatCode="0,0">
          <cx:pt idx="0">11</cx:pt>
          <cx:pt idx="1">16.060606060606062</cx:pt>
          <cx:pt idx="2">17.272727272727273</cx:pt>
          <cx:pt idx="3">56.393939393939391</cx:pt>
          <cx:pt idx="4">4.5757575757575761</cx:pt>
        </cx:lvl>
      </cx:numDim>
    </cx:data>
  </cx:chartData>
  <cx:chart>
    <cx:plotArea>
      <cx:plotAreaRegion>
        <cx:series layoutId="treemap" uniqueId="{4BF8FFDC-539F-0043-9DDA-85BA7303FD73}">
          <cx:tx>
            <cx:txData>
              <cx:f>'Crew Expenditure'!$B$1</cx:f>
              <cx:v>Euros per person</cx:v>
            </cx:txData>
          </cx:tx>
          <cx:dataPt idx="3"/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chemeClr val="tx1"/>
                    </a:solidFill>
                  </a:defRPr>
                </a:pPr>
                <a:endParaRPr lang="en-GB" sz="1400" b="0" i="0" u="none" strike="noStrike" kern="1200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1" value="1"/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en-GB" sz="1600" b="0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Foodstores, 17,3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en-GB" sz="2000" b="0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Shopping, 56,4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en-GB" sz="1050" b="0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Sightseeings-museums, 4,6</a:t>
                  </a:r>
                </a:p>
              </cx:txPr>
              <cx:visibility seriesName="0" categoryName="1" value="1"/>
            </cx:dataLabel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4BB72-156A-44F9-BA74-E5175DA11FC7}" type="datetimeFigureOut">
              <a:rPr lang="el-GR" smtClean="0"/>
              <a:t>26/4/23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DD98-76E4-4288-B2BF-9B7FD7C9B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21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98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60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62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3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57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3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80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09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59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06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7DD98-76E4-4288-B2BF-9B7FD7C9BCB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74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B034-3193-E370-6487-453D3D437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923CD-8960-E069-FCB1-A37773173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C2870-E0F0-DDD6-0ED8-92F6B5E0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9582-02DF-8BB0-AD67-5AF5A8AE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9101-3AD8-3EF1-DD98-627AB48E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C5213-3F73-57AC-08A8-4F87D9CEDDEC}"/>
              </a:ext>
            </a:extLst>
          </p:cNvPr>
          <p:cNvSpPr/>
          <p:nvPr userDrawn="1"/>
        </p:nvSpPr>
        <p:spPr>
          <a:xfrm>
            <a:off x="-1" y="6492876"/>
            <a:ext cx="12192001" cy="365125"/>
          </a:xfrm>
          <a:prstGeom prst="rect">
            <a:avLst/>
          </a:prstGeom>
          <a:solidFill>
            <a:srgbClr val="35A0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97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837E-7B39-A125-36AC-8C663037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86ACC-5375-AECD-C6D7-55578368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BEF7-2C5B-B903-056D-9E505203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99382-7837-8B21-B43B-7A0833D8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E417-6BDC-D48D-99DB-99950CA1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14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52715-E856-A58E-20EF-FC06ECCD9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BB43C-A748-E126-1AA3-F9A4F73CA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4DE-CE0E-EC4B-C11D-AC13EF02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5F3A7-D9FA-7927-E5EA-3E9BBEE7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5EC48-C9A5-51B9-B75A-6AAE70F9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7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3B16-6391-C970-4950-D0C2FC24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2A821-ACA4-AB90-A27F-64C670EC9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16A4D-CCDD-8777-005E-A22406EC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7017-622E-30A4-80C7-84F2F064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FD1CD-5DCF-BDD1-9520-C906EE0B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E31C1-B8C5-F604-D029-A36E54F5FB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64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2C79-7BCA-1FBB-25A5-33A7B69D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D1660-2CCB-48D0-3F50-D15E20AEB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5624-F37A-0410-9073-A1F04D8B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2A507-46B5-219A-94F9-74D95DD4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C44B1-7CDD-FD60-765B-5E46F8D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753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E21A-6CFF-AD97-3703-20641EB6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A526-7725-A458-0451-4404B3D84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93D37-7342-4983-8EE0-EFEF30C6F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C148E-A15F-1615-B328-97F2C644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890B3-F2D3-42C9-7B41-F848576B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C4396-E934-93D8-F710-B4B06346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31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97BE-D154-5820-523B-154605C8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B0FDF-ED46-6D43-2C2C-4FC33CA7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AD5AB-C60E-9A6C-F5AF-8CA479B09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7824D-52B6-8DBF-EF8B-D2D25F8D4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58176-B99E-E694-4467-1A1FD932B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39616-C4E2-C170-8A8B-58794CB3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4AFA5-61E2-6E55-AF4A-FCE4DFE8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3B33D-E2B4-0D81-769B-FA9EF733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47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2612-23AC-4EF7-F5C2-854F6282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F8942-3158-472C-555E-BCB13556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6ED01-A637-3E3C-0271-B032D834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EC2CA-C35A-359D-ECBB-59CEDD9C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366E5-7B16-B658-1E03-528E13B43ED6}"/>
              </a:ext>
            </a:extLst>
          </p:cNvPr>
          <p:cNvSpPr/>
          <p:nvPr userDrawn="1"/>
        </p:nvSpPr>
        <p:spPr>
          <a:xfrm>
            <a:off x="-1" y="6492876"/>
            <a:ext cx="12192001" cy="365125"/>
          </a:xfrm>
          <a:prstGeom prst="rect">
            <a:avLst/>
          </a:prstGeom>
          <a:solidFill>
            <a:srgbClr val="35A0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3531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9DD2B-F704-0900-7A13-C4DFF116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FACA7-9DAD-005B-DE44-A152FBCD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159E1-F037-859F-5958-FC5077DB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86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BD7B-66FE-3B05-F2BB-C15BE164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432AC-6638-02EB-B928-5F7188E7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1B195-404D-0AD1-9244-831EA19F4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E5E94-ACFB-313F-647F-4135B09D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B75B-0EA4-19E2-61EF-F30E0AB1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F5C3-2C85-40B5-02FB-330D2A9F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55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056C-D92B-2819-A2C1-DE94807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1752E-FEE9-1E38-BB32-C8151F987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A7AB7-DC84-730C-5664-D372540BA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FC7AC-4362-4383-D464-43A9FA01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DE969-DAD7-E7C6-ADD1-A447EF00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3BA9E-B60D-09AF-5591-531A4BAA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35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FFA32-4D90-E432-C5F9-332E3A28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DF273-1E4E-F832-4854-5A5100F68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99EB2-F84F-BDC8-235F-5D8E65880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1103-B8DF-433D-B60A-7D3AFB4E5A4D}" type="datetimeFigureOut">
              <a:rPr lang="el-GR" smtClean="0"/>
              <a:t>26/4/23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CE24-51A7-18AB-2D5F-80A81F584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E5A3-449E-483F-2012-8BD28C376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225B-75A0-4D2E-801A-5F08B12D7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4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14/relationships/chartEx" Target="../charts/chartEx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8D8E7C-2DC3-91D2-E05B-AA8428920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52" y="2330901"/>
            <a:ext cx="3239859" cy="26013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BCBDBE-46E4-6554-3144-B9A0CA667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43638"/>
            <a:ext cx="12192000" cy="21958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kern="0" dirty="0">
                <a:ea typeface="Times New Roman" panose="02020603050405020304" pitchFamily="18" charset="0"/>
                <a:cs typeface="Arial Narrow" panose="020B0604020202020204" pitchFamily="34" charset="0"/>
              </a:rPr>
              <a:t>Socioeconomic Impact of Cruise </a:t>
            </a:r>
            <a:r>
              <a:rPr lang="el-GR" sz="4000" kern="0" dirty="0">
                <a:ea typeface="Times New Roman" panose="02020603050405020304" pitchFamily="18" charset="0"/>
                <a:cs typeface="Arial Narrow" panose="020B0604020202020204" pitchFamily="34" charset="0"/>
              </a:rPr>
              <a:t>ο</a:t>
            </a:r>
            <a:r>
              <a:rPr lang="en-US" sz="4000" kern="0" dirty="0">
                <a:ea typeface="Times New Roman" panose="02020603050405020304" pitchFamily="18" charset="0"/>
                <a:cs typeface="Arial Narrow" panose="020B0604020202020204" pitchFamily="34" charset="0"/>
              </a:rPr>
              <a:t>n Thessaloniki</a:t>
            </a:r>
          </a:p>
          <a:p>
            <a:pPr>
              <a:lnSpc>
                <a:spcPct val="110000"/>
              </a:lnSpc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Preliminary results of </a:t>
            </a:r>
            <a:br>
              <a:rPr lang="en-GB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GB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Thessaloniki Port Authority 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&amp; 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Thessaloniki Tourism Organisation 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study </a:t>
            </a:r>
            <a:endParaRPr lang="en-US" kern="0" dirty="0"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A604F-0CDB-178E-3D1C-D568B287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3C4C21-5AA3-E771-BE0B-C0E7317C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CAC64-AA5E-6452-7DA5-5C6ADD9E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4DA7E-15CD-439F-9A81-C8E0797FD505}"/>
              </a:ext>
            </a:extLst>
          </p:cNvPr>
          <p:cNvSpPr txBox="1"/>
          <p:nvPr/>
        </p:nvSpPr>
        <p:spPr>
          <a:xfrm>
            <a:off x="3379774" y="5400636"/>
            <a:ext cx="47540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Thanos Pallis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Maritime Studies</a:t>
            </a:r>
          </a:p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Piraeus</a:t>
            </a:r>
            <a:endParaRPr lang="en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201B9-55C5-B1E7-B147-0C8DCF289A06}"/>
              </a:ext>
            </a:extLst>
          </p:cNvPr>
          <p:cNvSpPr txBox="1"/>
          <p:nvPr/>
        </p:nvSpPr>
        <p:spPr>
          <a:xfrm>
            <a:off x="8787927" y="0"/>
            <a:ext cx="340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R" dirty="0">
                <a:solidFill>
                  <a:schemeClr val="bg1"/>
                </a:solidFill>
              </a:rPr>
              <a:t>Posidonia Sea Tourism Forum2023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31A53-6FEA-7A45-8A0B-244356908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56" y="3118336"/>
            <a:ext cx="3583159" cy="1522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9BB5B6-7A8A-09AB-B7CB-8BA7E11D493E}"/>
              </a:ext>
            </a:extLst>
          </p:cNvPr>
          <p:cNvSpPr txBox="1"/>
          <p:nvPr/>
        </p:nvSpPr>
        <p:spPr>
          <a:xfrm>
            <a:off x="0" y="6471569"/>
            <a:ext cx="12192000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8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8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4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FB18CC-FC18-A527-D864-4C8DB384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Crew expenditures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3FB7-4E3E-63FE-56E5-F09DD6C3B087}"/>
              </a:ext>
            </a:extLst>
          </p:cNvPr>
          <p:cNvSpPr txBox="1"/>
          <p:nvPr/>
        </p:nvSpPr>
        <p:spPr>
          <a:xfrm>
            <a:off x="668561" y="1398225"/>
            <a:ext cx="4718409" cy="10156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Average expenditure per crew member</a:t>
            </a:r>
            <a:r>
              <a:rPr lang="el-GR" sz="2800" dirty="0"/>
              <a:t>: </a:t>
            </a:r>
            <a:r>
              <a:rPr lang="en-US" sz="3200" b="1" dirty="0"/>
              <a:t>€105,4 </a:t>
            </a:r>
            <a:endParaRPr lang="el-GR" sz="28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2B4013-A361-1BEC-8192-E356CDA8CE68}"/>
              </a:ext>
            </a:extLst>
          </p:cNvPr>
          <p:cNvSpPr/>
          <p:nvPr/>
        </p:nvSpPr>
        <p:spPr>
          <a:xfrm>
            <a:off x="5855677" y="1946965"/>
            <a:ext cx="6068192" cy="4669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Distribution of  crew expenses at destination - - €/pax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D8D95-F98E-E822-1E5F-F457E9E0CD99}"/>
              </a:ext>
            </a:extLst>
          </p:cNvPr>
          <p:cNvSpPr txBox="1"/>
          <p:nvPr/>
        </p:nvSpPr>
        <p:spPr>
          <a:xfrm>
            <a:off x="107218" y="6123543"/>
            <a:ext cx="395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dirty="0"/>
              <a:t>Based on our (winter) cruise sample </a:t>
            </a:r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9E96056A-3FC8-2FF8-13AB-6E34194363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88445"/>
              </p:ext>
            </p:extLst>
          </p:nvPr>
        </p:nvGraphicFramePr>
        <p:xfrm>
          <a:off x="334181" y="2870914"/>
          <a:ext cx="5387167" cy="295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Γράφημα 2">
                <a:extLst>
                  <a:ext uri="{FF2B5EF4-FFF2-40B4-BE49-F238E27FC236}">
                    <a16:creationId xmlns:a16="http://schemas.microsoft.com/office/drawing/2014/main" id="{9E1F68B0-29D4-143B-8F16-84B90553E8C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42524681"/>
                  </p:ext>
                </p:extLst>
              </p:nvPr>
            </p:nvGraphicFramePr>
            <p:xfrm>
              <a:off x="5727701" y="2413888"/>
              <a:ext cx="6321582" cy="325189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Γράφημα 2">
                <a:extLst>
                  <a:ext uri="{FF2B5EF4-FFF2-40B4-BE49-F238E27FC236}">
                    <a16:creationId xmlns:a16="http://schemas.microsoft.com/office/drawing/2014/main" id="{9E1F68B0-29D4-143B-8F16-84B90553E8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7701" y="2413888"/>
                <a:ext cx="6321582" cy="325189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4E293CE-7482-FAAD-A9F5-BF32F1B4C9BC}"/>
              </a:ext>
            </a:extLst>
          </p:cNvPr>
          <p:cNvSpPr txBox="1"/>
          <p:nvPr/>
        </p:nvSpPr>
        <p:spPr>
          <a:xfrm>
            <a:off x="0" y="6471569"/>
            <a:ext cx="12192000" cy="31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E68B84E-3151-28D6-86AA-F6AF5E56C97F}"/>
              </a:ext>
            </a:extLst>
          </p:cNvPr>
          <p:cNvSpPr/>
          <p:nvPr/>
        </p:nvSpPr>
        <p:spPr>
          <a:xfrm>
            <a:off x="6334507" y="1300755"/>
            <a:ext cx="5057166" cy="1914898"/>
          </a:xfrm>
          <a:prstGeom prst="roundRect">
            <a:avLst>
              <a:gd name="adj" fmla="val 499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164ED662-09E5-5B4B-FFBE-4D413187A904}"/>
              </a:ext>
            </a:extLst>
          </p:cNvPr>
          <p:cNvSpPr/>
          <p:nvPr/>
        </p:nvSpPr>
        <p:spPr>
          <a:xfrm>
            <a:off x="6334507" y="3512708"/>
            <a:ext cx="5057166" cy="1914898"/>
          </a:xfrm>
          <a:prstGeom prst="roundRect">
            <a:avLst>
              <a:gd name="adj" fmla="val 499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46A08B-6E93-7EAD-9FDF-3E5B25ED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251"/>
            <a:ext cx="10515600" cy="1325563"/>
          </a:xfrm>
        </p:spPr>
        <p:txBody>
          <a:bodyPr/>
          <a:lstStyle/>
          <a:p>
            <a:r>
              <a:rPr lang="el-GR" dirty="0"/>
              <a:t>Τ</a:t>
            </a:r>
            <a:r>
              <a:rPr lang="en-US" dirty="0"/>
              <a:t>he impact of winter cruising alone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7FCBF8-6B96-F13A-1D97-D381FB61B8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123214"/>
            <a:ext cx="12192000" cy="2923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i="1" dirty="0"/>
              <a:t>Method for calculating the indirect economic impact: the Leontief Inverse Matrix table for the Greek economy. (The multiplier is 1,668)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A236F78A-2DD9-DA9A-299E-A0E4038B7501}"/>
              </a:ext>
            </a:extLst>
          </p:cNvPr>
          <p:cNvSpPr txBox="1">
            <a:spLocks/>
          </p:cNvSpPr>
          <p:nvPr/>
        </p:nvSpPr>
        <p:spPr>
          <a:xfrm>
            <a:off x="6396566" y="1554880"/>
            <a:ext cx="4924199" cy="15396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Direct Impact:  </a:t>
            </a:r>
            <a:r>
              <a:rPr lang="en-US" sz="2400" b="1" dirty="0"/>
              <a:t>€</a:t>
            </a:r>
            <a:r>
              <a:rPr lang="el-GR" sz="2400" b="1" dirty="0"/>
              <a:t>798.815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Indirect Impact: </a:t>
            </a:r>
            <a:r>
              <a:rPr lang="en-US" sz="2400" b="1" dirty="0"/>
              <a:t>€533.608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Total Economic Impact: €1.332.423</a:t>
            </a:r>
            <a:endParaRPr lang="en-US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28B8EBB-9BDA-CEF6-4B8F-24FC945AC9F5}"/>
              </a:ext>
            </a:extLst>
          </p:cNvPr>
          <p:cNvSpPr/>
          <p:nvPr/>
        </p:nvSpPr>
        <p:spPr>
          <a:xfrm>
            <a:off x="349093" y="1362043"/>
            <a:ext cx="5400000" cy="10509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Value Added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B7F17EE1-F7AC-8947-C8A4-19B41388D580}"/>
              </a:ext>
            </a:extLst>
          </p:cNvPr>
          <p:cNvSpPr txBox="1">
            <a:spLocks/>
          </p:cNvSpPr>
          <p:nvPr/>
        </p:nvSpPr>
        <p:spPr>
          <a:xfrm>
            <a:off x="6396566" y="3825101"/>
            <a:ext cx="4924199" cy="1732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 Impact: </a:t>
            </a:r>
            <a:r>
              <a:rPr lang="en-US" sz="2400" b="1" dirty="0"/>
              <a:t>24 FTE jobs</a:t>
            </a:r>
            <a:endParaRPr lang="el-G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Indirect Impact: </a:t>
            </a:r>
            <a:r>
              <a:rPr lang="en-US" sz="2400" b="1" dirty="0"/>
              <a:t>11 FTE jobs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Total Employment</a:t>
            </a:r>
            <a:r>
              <a:rPr lang="en-US" sz="2400" dirty="0"/>
              <a:t>: </a:t>
            </a:r>
            <a:r>
              <a:rPr lang="en-US" sz="2400" b="1" dirty="0"/>
              <a:t>35 FTE jobs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l-GR" sz="24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0C9469-EA40-C83E-ECB2-CB9224AC75E9}"/>
              </a:ext>
            </a:extLst>
          </p:cNvPr>
          <p:cNvSpPr/>
          <p:nvPr/>
        </p:nvSpPr>
        <p:spPr>
          <a:xfrm>
            <a:off x="457494" y="3512708"/>
            <a:ext cx="5400000" cy="11857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Employment</a:t>
            </a:r>
            <a:endParaRPr lang="el-GR" sz="2400" b="1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(full-time maintained jobs)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7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32AAC-CFAB-3440-F506-037D540C2BB5}"/>
              </a:ext>
            </a:extLst>
          </p:cNvPr>
          <p:cNvSpPr/>
          <p:nvPr/>
        </p:nvSpPr>
        <p:spPr>
          <a:xfrm>
            <a:off x="6392745" y="4979070"/>
            <a:ext cx="5461226" cy="1482231"/>
          </a:xfrm>
          <a:prstGeom prst="roundRect">
            <a:avLst>
              <a:gd name="adj" fmla="val 499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04D65E3-1169-0EAD-6F9C-9CC2E9D4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4" y="150118"/>
            <a:ext cx="4791076" cy="1325563"/>
          </a:xfrm>
        </p:spPr>
        <p:txBody>
          <a:bodyPr/>
          <a:lstStyle/>
          <a:p>
            <a:r>
              <a:rPr lang="en-US" dirty="0"/>
              <a:t>An initial full cruise year estimation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238F47-A621-CDCD-D4F9-7CFE5CDD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4" y="2775958"/>
            <a:ext cx="4972050" cy="230821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dirty="0"/>
              <a:t>Cruise vessel occupancy rate: 70%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Cruise passengers staying onboard: 20%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Disembarked passengers taking a shore excursion: 35%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Crew disembarking at destination: 20%</a:t>
            </a:r>
          </a:p>
          <a:p>
            <a:pPr marL="914400" lvl="2" indent="0">
              <a:buNone/>
            </a:pPr>
            <a:endParaRPr lang="en-US" dirty="0"/>
          </a:p>
          <a:p>
            <a:pPr marL="1028700" lvl="1" indent="-571500">
              <a:buFont typeface="+mj-lt"/>
              <a:buAutoNum type="romanUcPeriod"/>
            </a:pP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E74E6345-61AF-5718-8A0C-7F4960448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146381"/>
              </p:ext>
            </p:extLst>
          </p:nvPr>
        </p:nvGraphicFramePr>
        <p:xfrm>
          <a:off x="6335486" y="947314"/>
          <a:ext cx="5461226" cy="29827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22252">
                  <a:extLst>
                    <a:ext uri="{9D8B030D-6E8A-4147-A177-3AD203B41FA5}">
                      <a16:colId xmlns:a16="http://schemas.microsoft.com/office/drawing/2014/main" val="2268749013"/>
                    </a:ext>
                  </a:extLst>
                </a:gridCol>
                <a:gridCol w="1938974">
                  <a:extLst>
                    <a:ext uri="{9D8B030D-6E8A-4147-A177-3AD203B41FA5}">
                      <a16:colId xmlns:a16="http://schemas.microsoft.com/office/drawing/2014/main" val="295443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Direct Impact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133.571</a:t>
                      </a:r>
                      <a:r>
                        <a:rPr lang="en-G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€</a:t>
                      </a:r>
                      <a:endParaRPr lang="en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5176442"/>
                  </a:ext>
                </a:extLst>
              </a:tr>
              <a:tr h="16111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Cruise Passengers </a:t>
                      </a:r>
                    </a:p>
                    <a:p>
                      <a:pPr algn="r"/>
                      <a:r>
                        <a:rPr lang="en-US" sz="1600" dirty="0"/>
                        <a:t>Crew members</a:t>
                      </a:r>
                    </a:p>
                    <a:p>
                      <a:pPr algn="r"/>
                      <a:r>
                        <a:rPr lang="en-US" sz="1600" dirty="0"/>
                        <a:t>Cruise Vessels – Port Revenues</a:t>
                      </a:r>
                    </a:p>
                    <a:p>
                      <a:pPr algn="r"/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Cruise Vessels Expenditures</a:t>
                      </a:r>
                    </a:p>
                    <a:p>
                      <a:pPr algn="r"/>
                      <a:r>
                        <a:rPr lang="en-US" sz="1600" dirty="0"/>
                        <a:t>Shipping Agents</a:t>
                      </a:r>
                    </a:p>
                    <a:p>
                      <a:pPr algn="r"/>
                      <a:r>
                        <a:rPr lang="en-US" sz="1600" dirty="0"/>
                        <a:t>Shorex Agents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63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Indirect Economic Impact 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429.225</a:t>
                      </a:r>
                      <a:r>
                        <a:rPr lang="en-G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€</a:t>
                      </a:r>
                      <a:r>
                        <a:rPr lang="el-G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0745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Total Economic Impact 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</a:t>
                      </a: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562.796</a:t>
                      </a:r>
                      <a:r>
                        <a:rPr lang="en-G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€</a:t>
                      </a:r>
                      <a:endParaRPr lang="en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594234"/>
                  </a:ext>
                </a:extLst>
              </a:tr>
            </a:tbl>
          </a:graphicData>
        </a:graphic>
      </p:graphicFrame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B571E698-A1BD-9004-85E6-0A452E360B14}"/>
              </a:ext>
            </a:extLst>
          </p:cNvPr>
          <p:cNvSpPr txBox="1">
            <a:spLocks/>
          </p:cNvSpPr>
          <p:nvPr/>
        </p:nvSpPr>
        <p:spPr>
          <a:xfrm>
            <a:off x="6392745" y="5067997"/>
            <a:ext cx="5403967" cy="137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Direct Jobs = </a:t>
            </a:r>
            <a:r>
              <a:rPr lang="en-US" sz="2400" b="1" dirty="0"/>
              <a:t>25 FTEs jobs</a:t>
            </a:r>
          </a:p>
          <a:p>
            <a:r>
              <a:rPr lang="en-US" sz="2400" dirty="0"/>
              <a:t>Indirect Jobs = </a:t>
            </a:r>
            <a:r>
              <a:rPr lang="en-US" sz="2400" b="1" dirty="0"/>
              <a:t>68 FTEs</a:t>
            </a:r>
          </a:p>
          <a:p>
            <a:r>
              <a:rPr lang="en-US" sz="2400" b="1" dirty="0"/>
              <a:t>Total Jobs = 93 FTEs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8F6210-D7A1-C3F9-265C-D093C76FB0E1}"/>
              </a:ext>
            </a:extLst>
          </p:cNvPr>
          <p:cNvSpPr/>
          <p:nvPr/>
        </p:nvSpPr>
        <p:spPr>
          <a:xfrm>
            <a:off x="6335486" y="400146"/>
            <a:ext cx="5472000" cy="43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Value Added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A82A89-6B76-B6B0-938F-CCB5CA44D8A4}"/>
              </a:ext>
            </a:extLst>
          </p:cNvPr>
          <p:cNvSpPr/>
          <p:nvPr/>
        </p:nvSpPr>
        <p:spPr>
          <a:xfrm>
            <a:off x="6324712" y="4375534"/>
            <a:ext cx="5472000" cy="43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30A92D8E-6D7A-6764-F63E-D8582FC73B0B}"/>
              </a:ext>
            </a:extLst>
          </p:cNvPr>
          <p:cNvSpPr>
            <a:spLocks/>
          </p:cNvSpPr>
          <p:nvPr/>
        </p:nvSpPr>
        <p:spPr>
          <a:xfrm>
            <a:off x="534593" y="2237812"/>
            <a:ext cx="4331491" cy="4017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Based on our winter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4D1FC-5094-4B92-B401-F112396B021B}"/>
              </a:ext>
            </a:extLst>
          </p:cNvPr>
          <p:cNvSpPr txBox="1"/>
          <p:nvPr/>
        </p:nvSpPr>
        <p:spPr>
          <a:xfrm>
            <a:off x="0" y="6280729"/>
            <a:ext cx="5662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i="1" dirty="0"/>
              <a:t>Method for calculating the indirect economic impact: the Leontief Inverse Matrix table for the Greek economy. </a:t>
            </a:r>
          </a:p>
        </p:txBody>
      </p:sp>
    </p:spTree>
    <p:extLst>
      <p:ext uri="{BB962C8B-B14F-4D97-AF65-F5344CB8AC3E}">
        <p14:creationId xmlns:p14="http://schemas.microsoft.com/office/powerpoint/2010/main" val="269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32AAC-CFAB-3440-F506-037D540C2BB5}"/>
              </a:ext>
            </a:extLst>
          </p:cNvPr>
          <p:cNvSpPr/>
          <p:nvPr/>
        </p:nvSpPr>
        <p:spPr>
          <a:xfrm>
            <a:off x="6392745" y="4979070"/>
            <a:ext cx="5461226" cy="1482231"/>
          </a:xfrm>
          <a:prstGeom prst="roundRect">
            <a:avLst>
              <a:gd name="adj" fmla="val 499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04D65E3-1169-0EAD-6F9C-9CC2E9D4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4" y="150118"/>
            <a:ext cx="4791076" cy="1325563"/>
          </a:xfrm>
        </p:spPr>
        <p:txBody>
          <a:bodyPr/>
          <a:lstStyle/>
          <a:p>
            <a:r>
              <a:rPr lang="en-US" dirty="0"/>
              <a:t>An initial full cruise year estimation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238F47-A621-CDCD-D4F9-7CFE5CDD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4" y="2794786"/>
            <a:ext cx="4972050" cy="202687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dirty="0"/>
              <a:t>Cruise vessel occupancy rate: 100%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Cruise passengers staying onboard: 10%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Disembarked passengers taking a shore excursion: 35%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Crew disembarking at destination: 20%</a:t>
            </a:r>
            <a:endParaRPr lang="en-US" dirty="0"/>
          </a:p>
          <a:p>
            <a:pPr marL="1028700" lvl="1" indent="-571500">
              <a:buFont typeface="+mj-lt"/>
              <a:buAutoNum type="romanUcPeriod"/>
            </a:pP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E74E6345-61AF-5718-8A0C-7F4960448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882955"/>
              </p:ext>
            </p:extLst>
          </p:nvPr>
        </p:nvGraphicFramePr>
        <p:xfrm>
          <a:off x="6335486" y="947314"/>
          <a:ext cx="5461226" cy="29827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22252">
                  <a:extLst>
                    <a:ext uri="{9D8B030D-6E8A-4147-A177-3AD203B41FA5}">
                      <a16:colId xmlns:a16="http://schemas.microsoft.com/office/drawing/2014/main" val="2268749013"/>
                    </a:ext>
                  </a:extLst>
                </a:gridCol>
                <a:gridCol w="1938974">
                  <a:extLst>
                    <a:ext uri="{9D8B030D-6E8A-4147-A177-3AD203B41FA5}">
                      <a16:colId xmlns:a16="http://schemas.microsoft.com/office/drawing/2014/main" val="295443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Total Direct Impact</a:t>
                      </a:r>
                      <a:endParaRPr lang="el-GR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6.487.882</a:t>
                      </a:r>
                      <a:r>
                        <a:rPr lang="en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5176442"/>
                  </a:ext>
                </a:extLst>
              </a:tr>
              <a:tr h="161115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Cruise Passengers </a:t>
                      </a:r>
                    </a:p>
                    <a:p>
                      <a:pPr algn="r"/>
                      <a:r>
                        <a:rPr lang="en-US" sz="1600" dirty="0"/>
                        <a:t>Crew members</a:t>
                      </a:r>
                    </a:p>
                    <a:p>
                      <a:pPr algn="r"/>
                      <a:r>
                        <a:rPr lang="en-US" sz="1600" dirty="0"/>
                        <a:t>Cruise Vessels – Port Revenues</a:t>
                      </a:r>
                    </a:p>
                    <a:p>
                      <a:pPr algn="r"/>
                      <a:r>
                        <a:rPr lang="en-US" sz="1600" kern="1200" dirty="0">
                          <a:solidFill>
                            <a:schemeClr val="dk1"/>
                          </a:solidFill>
                        </a:rPr>
                        <a:t>Cruise Vessels Expenditures</a:t>
                      </a:r>
                    </a:p>
                    <a:p>
                      <a:pPr algn="r"/>
                      <a:r>
                        <a:rPr lang="en-US" sz="1600" dirty="0"/>
                        <a:t>Shipping Agents</a:t>
                      </a:r>
                    </a:p>
                    <a:p>
                      <a:pPr algn="r"/>
                      <a:r>
                        <a:rPr lang="en-US" sz="1600" dirty="0"/>
                        <a:t>Shorex Agents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63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Indirect Economic Impact </a:t>
                      </a:r>
                      <a:endParaRPr lang="el-G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333.905</a:t>
                      </a:r>
                      <a:r>
                        <a:rPr lang="en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0745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Total Economic Impact </a:t>
                      </a:r>
                      <a:endParaRPr lang="el-G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10.821.787</a:t>
                      </a:r>
                      <a:r>
                        <a:rPr lang="en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594234"/>
                  </a:ext>
                </a:extLst>
              </a:tr>
            </a:tbl>
          </a:graphicData>
        </a:graphic>
      </p:graphicFrame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B571E698-A1BD-9004-85E6-0A452E360B14}"/>
              </a:ext>
            </a:extLst>
          </p:cNvPr>
          <p:cNvSpPr txBox="1">
            <a:spLocks/>
          </p:cNvSpPr>
          <p:nvPr/>
        </p:nvSpPr>
        <p:spPr>
          <a:xfrm>
            <a:off x="6392745" y="5067997"/>
            <a:ext cx="5403967" cy="137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Direct Jobs = </a:t>
            </a:r>
            <a:r>
              <a:rPr lang="en-US" sz="2400" b="1" dirty="0"/>
              <a:t>25 FTEs jobs</a:t>
            </a:r>
          </a:p>
          <a:p>
            <a:r>
              <a:rPr lang="en-US" sz="2400" dirty="0"/>
              <a:t>Indirect Jobs = </a:t>
            </a:r>
            <a:r>
              <a:rPr lang="el-GR" sz="2400" b="1" dirty="0"/>
              <a:t>86</a:t>
            </a:r>
            <a:r>
              <a:rPr lang="en-US" sz="2400" b="1" dirty="0"/>
              <a:t> FTEs jobs</a:t>
            </a:r>
          </a:p>
          <a:p>
            <a:r>
              <a:rPr lang="en-US" sz="2400" b="1" dirty="0"/>
              <a:t>Total Jobs = </a:t>
            </a:r>
            <a:r>
              <a:rPr lang="el-GR" sz="2400" b="1" dirty="0"/>
              <a:t>111</a:t>
            </a:r>
            <a:r>
              <a:rPr lang="en-US" sz="2400" b="1" dirty="0"/>
              <a:t> FTEs</a:t>
            </a:r>
            <a:r>
              <a:rPr lang="el-GR" sz="2400" b="1" dirty="0"/>
              <a:t> </a:t>
            </a:r>
            <a:r>
              <a:rPr lang="en-US" sz="2400" b="1" dirty="0"/>
              <a:t>jobs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8F6210-D7A1-C3F9-265C-D093C76FB0E1}"/>
              </a:ext>
            </a:extLst>
          </p:cNvPr>
          <p:cNvSpPr/>
          <p:nvPr/>
        </p:nvSpPr>
        <p:spPr>
          <a:xfrm>
            <a:off x="6335486" y="396698"/>
            <a:ext cx="5472000" cy="43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Value Added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A82A89-6B76-B6B0-938F-CCB5CA44D8A4}"/>
              </a:ext>
            </a:extLst>
          </p:cNvPr>
          <p:cNvSpPr/>
          <p:nvPr/>
        </p:nvSpPr>
        <p:spPr>
          <a:xfrm>
            <a:off x="6335486" y="4389661"/>
            <a:ext cx="5472000" cy="43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498D4E6A-BBB4-4503-FA98-05ABFDDEB28E}"/>
              </a:ext>
            </a:extLst>
          </p:cNvPr>
          <p:cNvSpPr>
            <a:spLocks/>
          </p:cNvSpPr>
          <p:nvPr/>
        </p:nvSpPr>
        <p:spPr>
          <a:xfrm>
            <a:off x="534593" y="2237812"/>
            <a:ext cx="4331491" cy="4017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The expected scenario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38E2B-2F57-E3BA-C090-94C892B93327}"/>
              </a:ext>
            </a:extLst>
          </p:cNvPr>
          <p:cNvSpPr txBox="1"/>
          <p:nvPr/>
        </p:nvSpPr>
        <p:spPr>
          <a:xfrm>
            <a:off x="0" y="6280729"/>
            <a:ext cx="5662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i="1" dirty="0"/>
              <a:t>Method for calculating the indirect economic impact: the Leontief Inverse Matrix table for the Greek economy. </a:t>
            </a:r>
          </a:p>
        </p:txBody>
      </p:sp>
    </p:spTree>
    <p:extLst>
      <p:ext uri="{BB962C8B-B14F-4D97-AF65-F5344CB8AC3E}">
        <p14:creationId xmlns:p14="http://schemas.microsoft.com/office/powerpoint/2010/main" val="154175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7270B-384F-A5C8-7E33-D89F3745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163"/>
          </a:xfrm>
        </p:spPr>
        <p:txBody>
          <a:bodyPr>
            <a:normAutofit fontScale="90000"/>
          </a:bodyPr>
          <a:lstStyle/>
          <a:p>
            <a:r>
              <a:rPr lang="en-US" dirty="0"/>
              <a:t>Word of mouth: </a:t>
            </a:r>
            <a:br>
              <a:rPr lang="en-US" dirty="0"/>
            </a:br>
            <a:r>
              <a:rPr lang="en-US" sz="4400" dirty="0"/>
              <a:t>How likely is</a:t>
            </a:r>
            <a:r>
              <a:rPr lang="en-US" sz="4400" baseline="0" dirty="0"/>
              <a:t> it </a:t>
            </a:r>
            <a:r>
              <a:rPr lang="en-US" sz="4400" dirty="0"/>
              <a:t>to recommend</a:t>
            </a:r>
            <a:r>
              <a:rPr lang="en-US" sz="4400" baseline="0" dirty="0"/>
              <a:t> the destination?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5548FC65-1769-2035-09D2-BEF9C10E9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767585"/>
              </p:ext>
            </p:extLst>
          </p:nvPr>
        </p:nvGraphicFramePr>
        <p:xfrm>
          <a:off x="3886198" y="1695507"/>
          <a:ext cx="7765027" cy="444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85B6DD-35B4-08D2-FAE0-58C9634A502A}"/>
              </a:ext>
            </a:extLst>
          </p:cNvPr>
          <p:cNvSpPr txBox="1"/>
          <p:nvPr/>
        </p:nvSpPr>
        <p:spPr>
          <a:xfrm>
            <a:off x="0" y="6471569"/>
            <a:ext cx="12192000" cy="31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BAEEC2-43DB-560A-CAC9-A362377F77D6}"/>
              </a:ext>
            </a:extLst>
          </p:cNvPr>
          <p:cNvSpPr/>
          <p:nvPr/>
        </p:nvSpPr>
        <p:spPr>
          <a:xfrm>
            <a:off x="5046785" y="1915239"/>
            <a:ext cx="5299413" cy="471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90,1% </a:t>
            </a:r>
            <a:r>
              <a:rPr lang="en-US" sz="2000" dirty="0"/>
              <a:t>will recommend the destination</a:t>
            </a:r>
            <a:endParaRPr lang="en-GR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33362-099D-0086-82D0-22691E001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8" y="1695507"/>
            <a:ext cx="3143778" cy="44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2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8D8E7C-2DC3-91D2-E05B-AA8428920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52" y="2330901"/>
            <a:ext cx="3239859" cy="26013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BCBDBE-46E4-6554-3144-B9A0CA667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43638"/>
            <a:ext cx="12192000" cy="219582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GB" sz="3600" b="0" i="0" u="none" strike="noStrike" dirty="0"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3600" kern="0" dirty="0"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A604F-0CDB-178E-3D1C-D568B287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3C4C21-5AA3-E771-BE0B-C0E7317C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CAC64-AA5E-6452-7DA5-5C6ADD9E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4DA7E-15CD-439F-9A81-C8E0797FD505}"/>
              </a:ext>
            </a:extLst>
          </p:cNvPr>
          <p:cNvSpPr txBox="1"/>
          <p:nvPr/>
        </p:nvSpPr>
        <p:spPr>
          <a:xfrm>
            <a:off x="3379774" y="5400636"/>
            <a:ext cx="47540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Thanos Pallis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of Maritime Studies</a:t>
            </a:r>
          </a:p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Piraeus</a:t>
            </a:r>
            <a:endParaRPr lang="en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201B9-55C5-B1E7-B147-0C8DCF289A06}"/>
              </a:ext>
            </a:extLst>
          </p:cNvPr>
          <p:cNvSpPr txBox="1"/>
          <p:nvPr/>
        </p:nvSpPr>
        <p:spPr>
          <a:xfrm>
            <a:off x="8787927" y="0"/>
            <a:ext cx="340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R" dirty="0">
                <a:solidFill>
                  <a:schemeClr val="bg1"/>
                </a:solidFill>
              </a:rPr>
              <a:t>Posidonia Sea Tourism Forum2023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31A53-6FEA-7A45-8A0B-244356908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56" y="3118336"/>
            <a:ext cx="3583159" cy="15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F5DC-ADCA-6CC8-C35C-8054BBA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"/>
                <a:cs typeface="Arial" panose="020B0604020202020204" pitchFamily="34" charset="0"/>
              </a:rPr>
              <a:t>The Scope</a:t>
            </a:r>
            <a:endParaRPr lang="el-GR" sz="4000" dirty="0">
              <a:latin typeface=""/>
              <a:cs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93185EA-4183-8B88-6C6D-50225E978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606" y="1078696"/>
            <a:ext cx="7138394" cy="46271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FD0CF31-6374-3C0E-514C-47491E6F75CC}"/>
              </a:ext>
            </a:extLst>
          </p:cNvPr>
          <p:cNvGrpSpPr/>
          <p:nvPr/>
        </p:nvGrpSpPr>
        <p:grpSpPr>
          <a:xfrm>
            <a:off x="217513" y="3392262"/>
            <a:ext cx="5025148" cy="2586301"/>
            <a:chOff x="217513" y="3392262"/>
            <a:chExt cx="4946626" cy="258630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8D136E-80D2-A44E-AEE5-505F2CFB2956}"/>
                </a:ext>
              </a:extLst>
            </p:cNvPr>
            <p:cNvSpPr/>
            <p:nvPr/>
          </p:nvSpPr>
          <p:spPr>
            <a:xfrm>
              <a:off x="217513" y="5258563"/>
              <a:ext cx="4946626" cy="72000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Identify how to increase the added value 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2AF4E7F-1033-8EBC-B96B-23581329B2CD}"/>
                </a:ext>
              </a:extLst>
            </p:cNvPr>
            <p:cNvSpPr/>
            <p:nvPr/>
          </p:nvSpPr>
          <p:spPr>
            <a:xfrm>
              <a:off x="217513" y="3392262"/>
              <a:ext cx="4946626" cy="72000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Proposals for sustainable cruise development 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3C13807-0EDA-79EE-9D2F-480D1A00DABC}"/>
                </a:ext>
              </a:extLst>
            </p:cNvPr>
            <p:cNvSpPr/>
            <p:nvPr/>
          </p:nvSpPr>
          <p:spPr>
            <a:xfrm>
              <a:off x="217513" y="4325413"/>
              <a:ext cx="4946626" cy="72000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Communicate to/with local communities on the benefits of cruising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EED183-3AAD-BCB3-E370-5BC8E7F417BE}"/>
              </a:ext>
            </a:extLst>
          </p:cNvPr>
          <p:cNvSpPr txBox="1"/>
          <p:nvPr/>
        </p:nvSpPr>
        <p:spPr>
          <a:xfrm>
            <a:off x="0" y="6471569"/>
            <a:ext cx="12192000" cy="31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499DE0B3-BB34-3B73-F958-99D2F371BE94}"/>
              </a:ext>
            </a:extLst>
          </p:cNvPr>
          <p:cNvSpPr/>
          <p:nvPr/>
        </p:nvSpPr>
        <p:spPr>
          <a:xfrm>
            <a:off x="245631" y="1727762"/>
            <a:ext cx="4997029" cy="13390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Estimation of the socio-economic impact of cruise tourism in the Metropolitan area of Thessaloniki</a:t>
            </a:r>
            <a:r>
              <a:rPr lang="en-GR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630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F5DC-ADCA-6CC8-C35C-8054BBA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Method</a:t>
            </a:r>
            <a:endParaRPr lang="el-GR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43B445-B983-888A-2BAF-3A4C7D6180A8}"/>
              </a:ext>
            </a:extLst>
          </p:cNvPr>
          <p:cNvSpPr txBox="1">
            <a:spLocks/>
          </p:cNvSpPr>
          <p:nvPr/>
        </p:nvSpPr>
        <p:spPr>
          <a:xfrm>
            <a:off x="5679988" y="575418"/>
            <a:ext cx="5025149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6BADA7-D479-2A80-FCE0-21C7378C0371}"/>
              </a:ext>
            </a:extLst>
          </p:cNvPr>
          <p:cNvGrpSpPr/>
          <p:nvPr/>
        </p:nvGrpSpPr>
        <p:grpSpPr>
          <a:xfrm>
            <a:off x="5577028" y="5062098"/>
            <a:ext cx="6207159" cy="1342100"/>
            <a:chOff x="5553474" y="5320643"/>
            <a:chExt cx="6207159" cy="13421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14FDE8A-90BB-0900-547C-0E4F2B2A7C20}"/>
                </a:ext>
              </a:extLst>
            </p:cNvPr>
            <p:cNvSpPr/>
            <p:nvPr/>
          </p:nvSpPr>
          <p:spPr>
            <a:xfrm>
              <a:off x="6937439" y="5917264"/>
              <a:ext cx="1607039" cy="74547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Spatial Dimension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877C49C-4C7E-57B8-3573-E1471E677F65}"/>
                </a:ext>
              </a:extLst>
            </p:cNvPr>
            <p:cNvSpPr/>
            <p:nvPr/>
          </p:nvSpPr>
          <p:spPr>
            <a:xfrm>
              <a:off x="5553474" y="5917264"/>
              <a:ext cx="1299981" cy="71291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Type of Activity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0DD310F-BBE9-C7BE-0BB0-8CB945997DC7}"/>
                </a:ext>
              </a:extLst>
            </p:cNvPr>
            <p:cNvSpPr/>
            <p:nvPr/>
          </p:nvSpPr>
          <p:spPr>
            <a:xfrm>
              <a:off x="8699045" y="5917264"/>
              <a:ext cx="1299981" cy="7454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Pax </a:t>
              </a:r>
              <a:endParaRPr lang="el-GR" sz="2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Profile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5E3BA0D-A7EF-6157-89BC-B471D931B288}"/>
                </a:ext>
              </a:extLst>
            </p:cNvPr>
            <p:cNvSpPr/>
            <p:nvPr/>
          </p:nvSpPr>
          <p:spPr>
            <a:xfrm>
              <a:off x="5553942" y="5320643"/>
              <a:ext cx="6074365" cy="45647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But also: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EFEE275-6AF5-6577-C0EF-F2BD4AE8A207}"/>
                </a:ext>
              </a:extLst>
            </p:cNvPr>
            <p:cNvSpPr/>
            <p:nvPr/>
          </p:nvSpPr>
          <p:spPr>
            <a:xfrm>
              <a:off x="10153594" y="5917264"/>
              <a:ext cx="1607039" cy="7454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Pax  / Crew</a:t>
              </a:r>
              <a:endParaRPr lang="el-GR" sz="2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Assessment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6A093B-E56D-E0E7-86DA-94AF76B49E97}"/>
              </a:ext>
            </a:extLst>
          </p:cNvPr>
          <p:cNvGrpSpPr/>
          <p:nvPr/>
        </p:nvGrpSpPr>
        <p:grpSpPr>
          <a:xfrm>
            <a:off x="5711318" y="883562"/>
            <a:ext cx="6056218" cy="3908481"/>
            <a:chOff x="5471050" y="921032"/>
            <a:chExt cx="6056218" cy="390848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B5B5A21-B45A-AB0A-9AAB-2A611B97F33F}"/>
                </a:ext>
              </a:extLst>
            </p:cNvPr>
            <p:cNvGrpSpPr/>
            <p:nvPr/>
          </p:nvGrpSpPr>
          <p:grpSpPr>
            <a:xfrm>
              <a:off x="9003391" y="1653672"/>
              <a:ext cx="2523877" cy="3129522"/>
              <a:chOff x="9076211" y="1843417"/>
              <a:chExt cx="2757907" cy="3129522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8FC0CA6B-9F64-7E35-8C7A-6D7187790A99}"/>
                  </a:ext>
                </a:extLst>
              </p:cNvPr>
              <p:cNvSpPr/>
              <p:nvPr/>
            </p:nvSpPr>
            <p:spPr>
              <a:xfrm>
                <a:off x="9076211" y="1843417"/>
                <a:ext cx="2757907" cy="312952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96AEAFCA-B563-E1FA-7E94-852ADE55D1C5}"/>
                  </a:ext>
                </a:extLst>
              </p:cNvPr>
              <p:cNvSpPr/>
              <p:nvPr/>
            </p:nvSpPr>
            <p:spPr>
              <a:xfrm>
                <a:off x="9169672" y="2239441"/>
                <a:ext cx="2552400" cy="921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l-GR" sz="2000" b="1" dirty="0">
                    <a:solidFill>
                      <a:schemeClr val="tx1"/>
                    </a:solidFill>
                  </a:rPr>
                  <a:t>    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Value Added</a:t>
                </a:r>
                <a:endParaRPr lang="el-GR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B0A62D70-1B14-E8EE-57B7-3FB461A282BE}"/>
                  </a:ext>
                </a:extLst>
              </p:cNvPr>
              <p:cNvSpPr/>
              <p:nvPr/>
            </p:nvSpPr>
            <p:spPr>
              <a:xfrm>
                <a:off x="9169672" y="3599754"/>
                <a:ext cx="2552400" cy="9216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l-GR" sz="2000" b="1" dirty="0">
                    <a:solidFill>
                      <a:schemeClr val="tx1"/>
                    </a:solidFill>
                  </a:rPr>
                  <a:t>   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Employment</a:t>
                </a:r>
                <a:endParaRPr lang="el-GR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04D52C4-BE5C-A81C-4E47-61B7DB4517EC}"/>
                  </a:ext>
                </a:extLst>
              </p:cNvPr>
              <p:cNvSpPr/>
              <p:nvPr/>
            </p:nvSpPr>
            <p:spPr>
              <a:xfrm>
                <a:off x="9313404" y="2517361"/>
                <a:ext cx="365760" cy="36576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1       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DA2E93-77A7-AFFF-5C20-F5C0FB642BA3}"/>
                  </a:ext>
                </a:extLst>
              </p:cNvPr>
              <p:cNvSpPr/>
              <p:nvPr/>
            </p:nvSpPr>
            <p:spPr>
              <a:xfrm>
                <a:off x="9297056" y="3873096"/>
                <a:ext cx="365760" cy="37307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20B66F0-8E85-536D-B289-93FB2255D017}"/>
                </a:ext>
              </a:extLst>
            </p:cNvPr>
            <p:cNvGrpSpPr/>
            <p:nvPr/>
          </p:nvGrpSpPr>
          <p:grpSpPr>
            <a:xfrm>
              <a:off x="5471050" y="921032"/>
              <a:ext cx="5882749" cy="3908481"/>
              <a:chOff x="5414211" y="1131401"/>
              <a:chExt cx="5882749" cy="390848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3CE3FAA-1583-3DA1-83D5-58C18724E704}"/>
                  </a:ext>
                </a:extLst>
              </p:cNvPr>
              <p:cNvGrpSpPr/>
              <p:nvPr/>
            </p:nvGrpSpPr>
            <p:grpSpPr>
              <a:xfrm>
                <a:off x="5414211" y="1818118"/>
                <a:ext cx="3205550" cy="3221764"/>
                <a:chOff x="5556233" y="1572524"/>
                <a:chExt cx="3205550" cy="3221764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1836417F-10CC-77C9-D871-5E4C2212F3FE}"/>
                    </a:ext>
                  </a:extLst>
                </p:cNvPr>
                <p:cNvSpPr/>
                <p:nvPr/>
              </p:nvSpPr>
              <p:spPr>
                <a:xfrm>
                  <a:off x="5556233" y="1572524"/>
                  <a:ext cx="3205550" cy="3221764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8973025-49CD-A736-33C4-52FE603DBC13}"/>
                    </a:ext>
                  </a:extLst>
                </p:cNvPr>
                <p:cNvGrpSpPr/>
                <p:nvPr/>
              </p:nvGrpSpPr>
              <p:grpSpPr>
                <a:xfrm>
                  <a:off x="5883024" y="1708135"/>
                  <a:ext cx="2551969" cy="2950542"/>
                  <a:chOff x="8710558" y="2860256"/>
                  <a:chExt cx="1016446" cy="2430482"/>
                </a:xfrm>
                <a:solidFill>
                  <a:schemeClr val="tx2"/>
                </a:solidFill>
              </p:grpSpPr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DC1644D7-82B7-A8AF-FB13-2E1A5CFAE205}"/>
                      </a:ext>
                    </a:extLst>
                  </p:cNvPr>
                  <p:cNvSpPr/>
                  <p:nvPr/>
                </p:nvSpPr>
                <p:spPr>
                  <a:xfrm>
                    <a:off x="8710558" y="2860256"/>
                    <a:ext cx="1016446" cy="75764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Direct Benefits</a:t>
                    </a:r>
                    <a:endParaRPr lang="el-GR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4406B07B-EE95-510B-A708-F21301499A0F}"/>
                      </a:ext>
                    </a:extLst>
                  </p:cNvPr>
                  <p:cNvSpPr/>
                  <p:nvPr/>
                </p:nvSpPr>
                <p:spPr>
                  <a:xfrm>
                    <a:off x="8710558" y="3696675"/>
                    <a:ext cx="1016446" cy="757644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Indirect Benefits</a:t>
                    </a:r>
                    <a:endParaRPr lang="el-GR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Rounded Rectangle 18">
                    <a:extLst>
                      <a:ext uri="{FF2B5EF4-FFF2-40B4-BE49-F238E27FC236}">
                        <a16:creationId xmlns:a16="http://schemas.microsoft.com/office/drawing/2014/main" id="{5292274B-9370-FD88-44D3-49704FDE9EBD}"/>
                      </a:ext>
                    </a:extLst>
                  </p:cNvPr>
                  <p:cNvSpPr/>
                  <p:nvPr/>
                </p:nvSpPr>
                <p:spPr>
                  <a:xfrm>
                    <a:off x="8710558" y="4533094"/>
                    <a:ext cx="1016446" cy="757644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Induced Benefits</a:t>
                    </a:r>
                    <a:endParaRPr lang="el-GR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E36C1E7-9A34-70F4-997F-0572259B4BE8}"/>
                  </a:ext>
                </a:extLst>
              </p:cNvPr>
              <p:cNvSpPr/>
              <p:nvPr/>
            </p:nvSpPr>
            <p:spPr>
              <a:xfrm>
                <a:off x="5647237" y="1131401"/>
                <a:ext cx="5649723" cy="540000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To identify:</a:t>
                </a:r>
                <a:endParaRPr lang="el-GR" sz="2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6F6DC-AF61-6C3D-C672-0A6A2FCA2DBA}"/>
              </a:ext>
            </a:extLst>
          </p:cNvPr>
          <p:cNvGrpSpPr/>
          <p:nvPr/>
        </p:nvGrpSpPr>
        <p:grpSpPr>
          <a:xfrm>
            <a:off x="208887" y="1517109"/>
            <a:ext cx="4849545" cy="4355469"/>
            <a:chOff x="92922" y="1160523"/>
            <a:chExt cx="4849545" cy="435546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0B845E3-FD5E-C550-5DBD-E5D55A1084CD}"/>
                </a:ext>
              </a:extLst>
            </p:cNvPr>
            <p:cNvSpPr/>
            <p:nvPr/>
          </p:nvSpPr>
          <p:spPr>
            <a:xfrm>
              <a:off x="92922" y="1832651"/>
              <a:ext cx="4849545" cy="300284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A823A64-1B3E-EC90-87B8-D0B5B4B01F71}"/>
                </a:ext>
              </a:extLst>
            </p:cNvPr>
            <p:cNvSpPr/>
            <p:nvPr/>
          </p:nvSpPr>
          <p:spPr>
            <a:xfrm>
              <a:off x="278928" y="3128655"/>
              <a:ext cx="365760" cy="373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425C358-6353-C09B-6A33-93422FF0FBC9}"/>
                </a:ext>
              </a:extLst>
            </p:cNvPr>
            <p:cNvSpPr/>
            <p:nvPr/>
          </p:nvSpPr>
          <p:spPr>
            <a:xfrm>
              <a:off x="818159" y="3030631"/>
              <a:ext cx="3947018" cy="56912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Cruise Pax expenditures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Rounded Rectangle 44">
              <a:extLst>
                <a:ext uri="{FF2B5EF4-FFF2-40B4-BE49-F238E27FC236}">
                  <a16:creationId xmlns:a16="http://schemas.microsoft.com/office/drawing/2014/main" id="{7D156F06-1173-B60A-2C84-A84C49D8E4D1}"/>
                </a:ext>
              </a:extLst>
            </p:cNvPr>
            <p:cNvSpPr/>
            <p:nvPr/>
          </p:nvSpPr>
          <p:spPr>
            <a:xfrm>
              <a:off x="818156" y="3964358"/>
              <a:ext cx="3947021" cy="56912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Crew members expenditures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44">
              <a:extLst>
                <a:ext uri="{FF2B5EF4-FFF2-40B4-BE49-F238E27FC236}">
                  <a16:creationId xmlns:a16="http://schemas.microsoft.com/office/drawing/2014/main" id="{BCDBAA82-8827-3812-1130-877E497EB843}"/>
                </a:ext>
              </a:extLst>
            </p:cNvPr>
            <p:cNvSpPr/>
            <p:nvPr/>
          </p:nvSpPr>
          <p:spPr>
            <a:xfrm>
              <a:off x="799624" y="2096904"/>
              <a:ext cx="3947018" cy="56912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Cruise Lines expenditures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759184-0BDB-174C-EFF5-E3F6EB6F337F}"/>
                </a:ext>
              </a:extLst>
            </p:cNvPr>
            <p:cNvSpPr/>
            <p:nvPr/>
          </p:nvSpPr>
          <p:spPr>
            <a:xfrm>
              <a:off x="278928" y="2194927"/>
              <a:ext cx="365760" cy="373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0C838E-FA3A-25FB-698C-89C8EBEC160F}"/>
                </a:ext>
              </a:extLst>
            </p:cNvPr>
            <p:cNvSpPr/>
            <p:nvPr/>
          </p:nvSpPr>
          <p:spPr>
            <a:xfrm>
              <a:off x="278928" y="4062382"/>
              <a:ext cx="365760" cy="373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3" name="Rounded Rectangle 44">
              <a:extLst>
                <a:ext uri="{FF2B5EF4-FFF2-40B4-BE49-F238E27FC236}">
                  <a16:creationId xmlns:a16="http://schemas.microsoft.com/office/drawing/2014/main" id="{6A2674BB-5FDF-EEDB-9A2B-64F163F55DD3}"/>
                </a:ext>
              </a:extLst>
            </p:cNvPr>
            <p:cNvSpPr/>
            <p:nvPr/>
          </p:nvSpPr>
          <p:spPr>
            <a:xfrm>
              <a:off x="278928" y="1160523"/>
              <a:ext cx="4467714" cy="540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/>
                <a:t>Measuring: </a:t>
              </a:r>
            </a:p>
          </p:txBody>
        </p:sp>
        <p:sp>
          <p:nvSpPr>
            <p:cNvPr id="54" name="Rounded Rectangle 44">
              <a:extLst>
                <a:ext uri="{FF2B5EF4-FFF2-40B4-BE49-F238E27FC236}">
                  <a16:creationId xmlns:a16="http://schemas.microsoft.com/office/drawing/2014/main" id="{C3756271-9AFC-97EA-8FEF-FBFDCB247B44}"/>
                </a:ext>
              </a:extLst>
            </p:cNvPr>
            <p:cNvSpPr/>
            <p:nvPr/>
          </p:nvSpPr>
          <p:spPr>
            <a:xfrm>
              <a:off x="176657" y="4946869"/>
              <a:ext cx="4672255" cy="56912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O</a:t>
              </a:r>
              <a:r>
                <a:rPr lang="en-GR" sz="2400" dirty="0"/>
                <a:t>ver an entire cruise season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8C0960-BA2D-BE07-35B6-096EB81086AF}"/>
              </a:ext>
            </a:extLst>
          </p:cNvPr>
          <p:cNvSpPr txBox="1"/>
          <p:nvPr/>
        </p:nvSpPr>
        <p:spPr>
          <a:xfrm>
            <a:off x="0" y="6471569"/>
            <a:ext cx="12192000" cy="31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8" name="Arrow: Right 36">
            <a:extLst>
              <a:ext uri="{FF2B5EF4-FFF2-40B4-BE49-F238E27FC236}">
                <a16:creationId xmlns:a16="http://schemas.microsoft.com/office/drawing/2014/main" id="{8B61D76E-16FA-2332-9C04-29CEF5438F1B}"/>
              </a:ext>
            </a:extLst>
          </p:cNvPr>
          <p:cNvSpPr/>
          <p:nvPr/>
        </p:nvSpPr>
        <p:spPr>
          <a:xfrm>
            <a:off x="5110555" y="3180963"/>
            <a:ext cx="548640" cy="7315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972F644-DE7D-2944-CF17-4BA89839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58" y="203587"/>
            <a:ext cx="5352486" cy="1325563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The Cruise year </a:t>
            </a:r>
            <a:br>
              <a:rPr lang="en-US" sz="4000" dirty="0">
                <a:cs typeface="Arial" panose="020B0604020202020204" pitchFamily="34" charset="0"/>
              </a:rPr>
            </a:br>
            <a:r>
              <a:rPr lang="en-US" sz="4000" dirty="0">
                <a:cs typeface="Arial" panose="020B0604020202020204" pitchFamily="34" charset="0"/>
              </a:rPr>
              <a:t>(Nov 22 - Oct 23)</a:t>
            </a:r>
            <a:endParaRPr lang="en-GR" sz="4000" dirty="0"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3E48F4-B0A9-EA97-B763-8733138F43AA}"/>
              </a:ext>
            </a:extLst>
          </p:cNvPr>
          <p:cNvSpPr txBox="1">
            <a:spLocks/>
          </p:cNvSpPr>
          <p:nvPr/>
        </p:nvSpPr>
        <p:spPr>
          <a:xfrm>
            <a:off x="455624" y="123824"/>
            <a:ext cx="4580576" cy="86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7E44F0A-759B-168E-4BB4-4B05B8B25E54}"/>
              </a:ext>
            </a:extLst>
          </p:cNvPr>
          <p:cNvSpPr/>
          <p:nvPr/>
        </p:nvSpPr>
        <p:spPr>
          <a:xfrm>
            <a:off x="187258" y="1752463"/>
            <a:ext cx="3263865" cy="6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Cruise Calls</a:t>
            </a:r>
            <a:endParaRPr lang="el-G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4AD2E24-ABD8-0A19-731C-9FC5A0569942}"/>
              </a:ext>
            </a:extLst>
          </p:cNvPr>
          <p:cNvSpPr/>
          <p:nvPr/>
        </p:nvSpPr>
        <p:spPr>
          <a:xfrm>
            <a:off x="3638798" y="2516473"/>
            <a:ext cx="1713269" cy="68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79.151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EC5CC5-9E80-618E-54BB-CD758BF5F14F}"/>
              </a:ext>
            </a:extLst>
          </p:cNvPr>
          <p:cNvSpPr/>
          <p:nvPr/>
        </p:nvSpPr>
        <p:spPr>
          <a:xfrm>
            <a:off x="163469" y="3278419"/>
            <a:ext cx="3263865" cy="6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Crew Members</a:t>
            </a:r>
            <a:endParaRPr lang="el-G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35244B-BAD1-A895-A4EB-3DF1E18110C7}"/>
              </a:ext>
            </a:extLst>
          </p:cNvPr>
          <p:cNvSpPr/>
          <p:nvPr/>
        </p:nvSpPr>
        <p:spPr>
          <a:xfrm>
            <a:off x="3638798" y="4694054"/>
            <a:ext cx="1713269" cy="576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1.164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E126FD-272C-B683-E934-80D31F7ED549}"/>
              </a:ext>
            </a:extLst>
          </p:cNvPr>
          <p:cNvSpPr/>
          <p:nvPr/>
        </p:nvSpPr>
        <p:spPr>
          <a:xfrm>
            <a:off x="3638798" y="5440983"/>
            <a:ext cx="1713269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471</a:t>
            </a:r>
            <a:endParaRPr lang="el-G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CF17D-7DFB-BCFF-8304-A45D3375A3C0}"/>
              </a:ext>
            </a:extLst>
          </p:cNvPr>
          <p:cNvSpPr txBox="1"/>
          <p:nvPr/>
        </p:nvSpPr>
        <p:spPr>
          <a:xfrm>
            <a:off x="0" y="6471569"/>
            <a:ext cx="12192000" cy="31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28D62E-D638-2088-CF55-18CE5E6F5A44}"/>
              </a:ext>
            </a:extLst>
          </p:cNvPr>
          <p:cNvSpPr/>
          <p:nvPr/>
        </p:nvSpPr>
        <p:spPr>
          <a:xfrm>
            <a:off x="3638798" y="1755887"/>
            <a:ext cx="1713269" cy="6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D97306-C9FA-1759-9F69-0654FAA8D661}"/>
              </a:ext>
            </a:extLst>
          </p:cNvPr>
          <p:cNvSpPr/>
          <p:nvPr/>
        </p:nvSpPr>
        <p:spPr>
          <a:xfrm>
            <a:off x="163469" y="2513066"/>
            <a:ext cx="3263865" cy="6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 Capacity (total)</a:t>
            </a:r>
            <a:endParaRPr lang="el-G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D55655C-BB4B-6AA0-B5BD-3EA0012FC850}"/>
              </a:ext>
            </a:extLst>
          </p:cNvPr>
          <p:cNvSpPr/>
          <p:nvPr/>
        </p:nvSpPr>
        <p:spPr>
          <a:xfrm>
            <a:off x="3638797" y="3306496"/>
            <a:ext cx="1713269" cy="6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32.031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06BF96-F1BF-BFFA-D999-81F63F0F6A3C}"/>
              </a:ext>
            </a:extLst>
          </p:cNvPr>
          <p:cNvSpPr/>
          <p:nvPr/>
        </p:nvSpPr>
        <p:spPr>
          <a:xfrm>
            <a:off x="163469" y="4668960"/>
            <a:ext cx="3265820" cy="576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 Capacity (average)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79F0EE-D82F-5925-6B6D-64DF58E2404E}"/>
              </a:ext>
            </a:extLst>
          </p:cNvPr>
          <p:cNvSpPr/>
          <p:nvPr/>
        </p:nvSpPr>
        <p:spPr>
          <a:xfrm>
            <a:off x="110390" y="5426861"/>
            <a:ext cx="331511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Crew Members (average) 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Γράφημα 20">
            <a:extLst>
              <a:ext uri="{FF2B5EF4-FFF2-40B4-BE49-F238E27FC236}">
                <a16:creationId xmlns:a16="http://schemas.microsoft.com/office/drawing/2014/main" id="{E9281A46-50CB-AF21-F640-57FF79549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48463"/>
              </p:ext>
            </p:extLst>
          </p:nvPr>
        </p:nvGraphicFramePr>
        <p:xfrm>
          <a:off x="6180385" y="2450269"/>
          <a:ext cx="5824357" cy="305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E4FA2C-04B0-7204-9F1F-0CB5AE4A18A4}"/>
              </a:ext>
            </a:extLst>
          </p:cNvPr>
          <p:cNvSpPr/>
          <p:nvPr/>
        </p:nvSpPr>
        <p:spPr>
          <a:xfrm>
            <a:off x="6334977" y="1529150"/>
            <a:ext cx="5173415" cy="8108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% of as of the cruise season already measured</a:t>
            </a:r>
            <a:endParaRPr lang="el-GR" sz="2400" b="1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D569388-4148-0B8A-2659-2AD01199B7CD}"/>
              </a:ext>
            </a:extLst>
          </p:cNvPr>
          <p:cNvSpPr txBox="1">
            <a:spLocks/>
          </p:cNvSpPr>
          <p:nvPr/>
        </p:nvSpPr>
        <p:spPr>
          <a:xfrm>
            <a:off x="6180385" y="365125"/>
            <a:ext cx="5173415" cy="1012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Sample</a:t>
            </a:r>
            <a:r>
              <a:rPr lang="en-US" sz="4000" dirty="0">
                <a:sym typeface="Wingdings" pitchFamily="2" charset="2"/>
              </a:rPr>
              <a:t> </a:t>
            </a:r>
          </a:p>
          <a:p>
            <a:r>
              <a:rPr lang="en-US" sz="4000" dirty="0">
                <a:sym typeface="Wingdings" pitchFamily="2" charset="2"/>
              </a:rPr>
              <a:t>(Nov 22 – April 23)</a:t>
            </a:r>
            <a:endParaRPr lang="en-GR" sz="4000" dirty="0"/>
          </a:p>
        </p:txBody>
      </p:sp>
    </p:spTree>
    <p:extLst>
      <p:ext uri="{BB962C8B-B14F-4D97-AF65-F5344CB8AC3E}">
        <p14:creationId xmlns:p14="http://schemas.microsoft.com/office/powerpoint/2010/main" val="370159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1E1958B-988B-DA63-B795-D3526583600A}"/>
              </a:ext>
            </a:extLst>
          </p:cNvPr>
          <p:cNvSpPr>
            <a:spLocks/>
          </p:cNvSpPr>
          <p:nvPr/>
        </p:nvSpPr>
        <p:spPr>
          <a:xfrm>
            <a:off x="1298284" y="2906488"/>
            <a:ext cx="3024000" cy="720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439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Cruise Pax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D1BA2F41-B716-F132-A13F-28F102372708}"/>
              </a:ext>
            </a:extLst>
          </p:cNvPr>
          <p:cNvSpPr>
            <a:spLocks/>
          </p:cNvSpPr>
          <p:nvPr/>
        </p:nvSpPr>
        <p:spPr>
          <a:xfrm>
            <a:off x="1298285" y="4110711"/>
            <a:ext cx="3024000" cy="720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134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Crew members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A3259FDE-A89C-1EEB-8D29-758038DDA12C}"/>
              </a:ext>
            </a:extLst>
          </p:cNvPr>
          <p:cNvSpPr>
            <a:spLocks/>
          </p:cNvSpPr>
          <p:nvPr/>
        </p:nvSpPr>
        <p:spPr>
          <a:xfrm>
            <a:off x="1298285" y="1675656"/>
            <a:ext cx="3024000" cy="720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l-GR" sz="2800" b="1" dirty="0">
                <a:solidFill>
                  <a:schemeClr val="bg1"/>
                </a:solidFill>
              </a:rPr>
              <a:t>13</a:t>
            </a:r>
            <a:r>
              <a:rPr lang="en-US" sz="2000" b="1" dirty="0">
                <a:solidFill>
                  <a:schemeClr val="bg1"/>
                </a:solidFill>
              </a:rPr>
              <a:t>   </a:t>
            </a:r>
            <a:r>
              <a:rPr lang="en-US" sz="2000" dirty="0">
                <a:solidFill>
                  <a:schemeClr val="bg1"/>
                </a:solidFill>
              </a:rPr>
              <a:t>Cruise calls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7B123-F5C4-9B9D-DD9E-8895A0457A45}"/>
              </a:ext>
            </a:extLst>
          </p:cNvPr>
          <p:cNvSpPr txBox="1"/>
          <p:nvPr/>
        </p:nvSpPr>
        <p:spPr>
          <a:xfrm>
            <a:off x="2690106" y="3683933"/>
            <a:ext cx="163217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bg1"/>
                </a:solidFill>
              </a:rPr>
              <a:t>5,3% of arrivals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F518CC-61D9-B390-0A8A-DA7A100DF4C7}"/>
              </a:ext>
            </a:extLst>
          </p:cNvPr>
          <p:cNvSpPr txBox="1"/>
          <p:nvPr/>
        </p:nvSpPr>
        <p:spPr>
          <a:xfrm>
            <a:off x="2690106" y="2439605"/>
            <a:ext cx="163217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55</a:t>
            </a:r>
            <a:r>
              <a:rPr lang="en-GR" dirty="0">
                <a:solidFill>
                  <a:schemeClr val="bg1"/>
                </a:solidFill>
              </a:rPr>
              <a:t>% </a:t>
            </a:r>
            <a:r>
              <a:rPr lang="en-US" dirty="0">
                <a:solidFill>
                  <a:schemeClr val="bg1"/>
                </a:solidFill>
              </a:rPr>
              <a:t>occupancy</a:t>
            </a:r>
            <a:endParaRPr lang="en-GR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3BB98-A8A1-60A3-655C-51581782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41" y="1506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Our sample</a:t>
            </a:r>
            <a:br>
              <a:rPr lang="en-US" dirty="0">
                <a:sym typeface="Wingdings" pitchFamily="2" charset="2"/>
              </a:rPr>
            </a:br>
            <a:r>
              <a:rPr lang="en-US" sz="4400" dirty="0">
                <a:sym typeface="Wingdings" pitchFamily="2" charset="2"/>
              </a:rPr>
              <a:t>(Nov 22 – April 23)</a:t>
            </a:r>
            <a:endParaRPr lang="en-GR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709B0-D69F-19F9-78AA-47308873EF79}"/>
              </a:ext>
            </a:extLst>
          </p:cNvPr>
          <p:cNvSpPr/>
          <p:nvPr/>
        </p:nvSpPr>
        <p:spPr>
          <a:xfrm>
            <a:off x="6365560" y="1675656"/>
            <a:ext cx="3045852" cy="720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Shipping Agents</a:t>
            </a:r>
            <a:endParaRPr lang="el-GR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70A7C-CC07-765C-3307-3B04741B50D9}"/>
              </a:ext>
            </a:extLst>
          </p:cNvPr>
          <p:cNvSpPr txBox="1"/>
          <p:nvPr/>
        </p:nvSpPr>
        <p:spPr>
          <a:xfrm>
            <a:off x="6365560" y="5182344"/>
            <a:ext cx="3045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A2E189-AD7C-6535-BAF8-52DC3F7F683E}"/>
              </a:ext>
            </a:extLst>
          </p:cNvPr>
          <p:cNvSpPr/>
          <p:nvPr/>
        </p:nvSpPr>
        <p:spPr>
          <a:xfrm>
            <a:off x="6365560" y="2906488"/>
            <a:ext cx="3045852" cy="720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Shorex Agents</a:t>
            </a:r>
            <a:endParaRPr lang="el-GR" sz="2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C7F91E6-7D6A-D3DC-5722-254C91790B5C}"/>
              </a:ext>
            </a:extLst>
          </p:cNvPr>
          <p:cNvSpPr/>
          <p:nvPr/>
        </p:nvSpPr>
        <p:spPr>
          <a:xfrm>
            <a:off x="6365559" y="4128035"/>
            <a:ext cx="3045853" cy="720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Port dues</a:t>
            </a:r>
            <a:endParaRPr lang="el-GR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9DB52-CD46-CAEC-85C5-3E0DDC15E02C}"/>
              </a:ext>
            </a:extLst>
          </p:cNvPr>
          <p:cNvSpPr txBox="1"/>
          <p:nvPr/>
        </p:nvSpPr>
        <p:spPr>
          <a:xfrm>
            <a:off x="8526511" y="5182344"/>
            <a:ext cx="3623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853CB-3BB1-EF78-57E8-3514CF5016FA}"/>
              </a:ext>
            </a:extLst>
          </p:cNvPr>
          <p:cNvSpPr txBox="1"/>
          <p:nvPr/>
        </p:nvSpPr>
        <p:spPr>
          <a:xfrm>
            <a:off x="6365560" y="4891439"/>
            <a:ext cx="3045853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Entrance fees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Berthing fees</a:t>
            </a:r>
            <a:endParaRPr lang="el-GR" sz="1600" dirty="0">
              <a:solidFill>
                <a:schemeClr val="bg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Embarkation/ Disembarkation</a:t>
            </a:r>
            <a:endParaRPr lang="el-G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Transit Cruise Passengers</a:t>
            </a:r>
            <a:endParaRPr lang="el-GR" sz="1600" dirty="0">
              <a:solidFill>
                <a:schemeClr val="bg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ISPS Code charges (pax)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Fuel </a:t>
            </a:r>
            <a:r>
              <a:rPr lang="el-GR" sz="1600" dirty="0" err="1">
                <a:solidFill>
                  <a:schemeClr val="bg1"/>
                </a:solidFill>
              </a:rPr>
              <a:t>Waste</a:t>
            </a:r>
            <a:r>
              <a:rPr lang="en-US" sz="1600" dirty="0">
                <a:solidFill>
                  <a:schemeClr val="bg1"/>
                </a:solidFill>
              </a:rPr>
              <a:t> and Garbage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Water Supply</a:t>
            </a:r>
          </a:p>
        </p:txBody>
      </p:sp>
    </p:spTree>
    <p:extLst>
      <p:ext uri="{BB962C8B-B14F-4D97-AF65-F5344CB8AC3E}">
        <p14:creationId xmlns:p14="http://schemas.microsoft.com/office/powerpoint/2010/main" val="344446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71E12A-60D7-2741-B046-1486ED32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Passengers Profile</a:t>
            </a:r>
            <a:endParaRPr lang="el-GR" dirty="0"/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46738D1F-E34A-1FB4-9CC7-182A8F383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454565"/>
              </p:ext>
            </p:extLst>
          </p:nvPr>
        </p:nvGraphicFramePr>
        <p:xfrm>
          <a:off x="6167438" y="1353264"/>
          <a:ext cx="5801766" cy="384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0348AC40-BE5A-C55E-1628-2CBAD47AE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982673"/>
              </p:ext>
            </p:extLst>
          </p:nvPr>
        </p:nvGraphicFramePr>
        <p:xfrm>
          <a:off x="337062" y="3171269"/>
          <a:ext cx="5272649" cy="256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741AF3-22F7-3A4B-A046-0BF848239024}"/>
              </a:ext>
            </a:extLst>
          </p:cNvPr>
          <p:cNvSpPr/>
          <p:nvPr/>
        </p:nvSpPr>
        <p:spPr>
          <a:xfrm>
            <a:off x="6259690" y="886341"/>
            <a:ext cx="5632793" cy="4669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cruises taken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AC4F17-31E9-ACEC-2730-329408CC5006}"/>
              </a:ext>
            </a:extLst>
          </p:cNvPr>
          <p:cNvSpPr/>
          <p:nvPr/>
        </p:nvSpPr>
        <p:spPr>
          <a:xfrm>
            <a:off x="337061" y="2937807"/>
            <a:ext cx="5272649" cy="4669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in Greece or Thessaloniki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AC3FD-4BDF-A7AF-6755-2A856F60A80D}"/>
              </a:ext>
            </a:extLst>
          </p:cNvPr>
          <p:cNvSpPr txBox="1"/>
          <p:nvPr/>
        </p:nvSpPr>
        <p:spPr>
          <a:xfrm>
            <a:off x="426694" y="6171889"/>
            <a:ext cx="2101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 = 439 / collection is on-going</a:t>
            </a:r>
            <a:endParaRPr lang="en-GR" sz="1200" dirty="0"/>
          </a:p>
        </p:txBody>
      </p:sp>
    </p:spTree>
    <p:extLst>
      <p:ext uri="{BB962C8B-B14F-4D97-AF65-F5344CB8AC3E}">
        <p14:creationId xmlns:p14="http://schemas.microsoft.com/office/powerpoint/2010/main" val="313558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B093-D115-476F-716A-881209B3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59" y="365125"/>
            <a:ext cx="6002423" cy="1325563"/>
          </a:xfrm>
        </p:spPr>
        <p:txBody>
          <a:bodyPr/>
          <a:lstStyle/>
          <a:p>
            <a:r>
              <a:rPr lang="en-US" dirty="0"/>
              <a:t>Pax</a:t>
            </a:r>
            <a:r>
              <a:rPr lang="en-GR" dirty="0"/>
              <a:t> expenditures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EA514-2396-10A5-A898-EE44A3BE43C5}"/>
              </a:ext>
            </a:extLst>
          </p:cNvPr>
          <p:cNvSpPr txBox="1"/>
          <p:nvPr/>
        </p:nvSpPr>
        <p:spPr>
          <a:xfrm>
            <a:off x="6352024" y="900139"/>
            <a:ext cx="4718409" cy="15081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average expenditure per passenger is</a:t>
            </a:r>
            <a:r>
              <a:rPr lang="en-US" sz="2800" b="1" dirty="0"/>
              <a:t> </a:t>
            </a:r>
          </a:p>
          <a:p>
            <a:pPr algn="ctr"/>
            <a:r>
              <a:rPr lang="en-US" sz="3600" b="1" dirty="0"/>
              <a:t>€54,5</a:t>
            </a:r>
            <a:endParaRPr lang="el-GR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84AF8-B628-24BD-EBCB-484C09CF2BD3}"/>
              </a:ext>
            </a:extLst>
          </p:cNvPr>
          <p:cNvSpPr txBox="1"/>
          <p:nvPr/>
        </p:nvSpPr>
        <p:spPr>
          <a:xfrm>
            <a:off x="6352026" y="3066409"/>
            <a:ext cx="4718409" cy="150810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average cost of shore excursions (</a:t>
            </a:r>
            <a:r>
              <a:rPr lang="en-US" sz="2800" dirty="0" err="1"/>
              <a:t>shorex</a:t>
            </a:r>
            <a:r>
              <a:rPr lang="en-US" sz="2800" dirty="0"/>
              <a:t>) is</a:t>
            </a:r>
          </a:p>
          <a:p>
            <a:pPr algn="ctr"/>
            <a:r>
              <a:rPr lang="en-US" sz="3600" b="1" dirty="0"/>
              <a:t>€98,9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3306B-CCE7-8536-7ED3-78D831BAC513}"/>
              </a:ext>
            </a:extLst>
          </p:cNvPr>
          <p:cNvSpPr txBox="1"/>
          <p:nvPr/>
        </p:nvSpPr>
        <p:spPr>
          <a:xfrm>
            <a:off x="6352024" y="5070909"/>
            <a:ext cx="4718409" cy="150810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average expenditure per passenger on excursion is</a:t>
            </a:r>
            <a:r>
              <a:rPr lang="en-US" sz="2800" b="1" dirty="0"/>
              <a:t> </a:t>
            </a:r>
            <a:r>
              <a:rPr lang="en-US" sz="3600" b="1" dirty="0"/>
              <a:t>€15,1 </a:t>
            </a:r>
            <a:endParaRPr lang="el-GR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E512F-C23D-0A8E-596B-8F5663931841}"/>
              </a:ext>
            </a:extLst>
          </p:cNvPr>
          <p:cNvSpPr txBox="1"/>
          <p:nvPr/>
        </p:nvSpPr>
        <p:spPr>
          <a:xfrm>
            <a:off x="6352024" y="4539007"/>
            <a:ext cx="471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A % of this cost remains in the local economy as revenue of the </a:t>
            </a:r>
            <a:r>
              <a:rPr lang="en-US" sz="1200" i="1" dirty="0" err="1"/>
              <a:t>shorex</a:t>
            </a:r>
            <a:r>
              <a:rPr lang="en-US" sz="1200" i="1" dirty="0"/>
              <a:t> companies</a:t>
            </a:r>
            <a:endParaRPr lang="el-GR" sz="1200" b="1" i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93485-F981-50E9-55C6-67E754EDD376}"/>
              </a:ext>
            </a:extLst>
          </p:cNvPr>
          <p:cNvSpPr txBox="1"/>
          <p:nvPr/>
        </p:nvSpPr>
        <p:spPr>
          <a:xfrm>
            <a:off x="1192844" y="2477287"/>
            <a:ext cx="36286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Based on our (winter) sample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1FBDDB-BB0C-E434-8C55-958308FCDD6E}"/>
              </a:ext>
            </a:extLst>
          </p:cNvPr>
          <p:cNvSpPr/>
          <p:nvPr/>
        </p:nvSpPr>
        <p:spPr>
          <a:xfrm>
            <a:off x="6352024" y="292488"/>
            <a:ext cx="4718409" cy="4669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When in town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4652E9-543B-C4E0-D410-3C87AA7C98E0}"/>
              </a:ext>
            </a:extLst>
          </p:cNvPr>
          <p:cNvSpPr/>
          <p:nvPr/>
        </p:nvSpPr>
        <p:spPr>
          <a:xfrm>
            <a:off x="6352024" y="2548973"/>
            <a:ext cx="4718409" cy="4669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The shore excursion: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D1AD1-79CF-D509-F9B4-3B389F72C843}"/>
              </a:ext>
            </a:extLst>
          </p:cNvPr>
          <p:cNvSpPr txBox="1"/>
          <p:nvPr/>
        </p:nvSpPr>
        <p:spPr>
          <a:xfrm>
            <a:off x="418359" y="4794303"/>
            <a:ext cx="5177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dirty="0"/>
              <a:t>Important note for the findings: </a:t>
            </a:r>
          </a:p>
          <a:p>
            <a:pPr marL="400050" indent="-400050">
              <a:buFont typeface="+mj-lt"/>
              <a:buAutoNum type="romanUcPeriod"/>
            </a:pPr>
            <a:r>
              <a:rPr lang="en-GR" sz="2000" b="1" dirty="0"/>
              <a:t>Occupancy rate to increase </a:t>
            </a:r>
            <a:r>
              <a:rPr lang="en-GR" sz="2000" dirty="0"/>
              <a:t>as this has been “ the winter period”</a:t>
            </a:r>
          </a:p>
          <a:p>
            <a:pPr marL="400050" indent="-400050">
              <a:buFont typeface="+mj-lt"/>
              <a:buAutoNum type="romanUcPeriod"/>
            </a:pPr>
            <a:r>
              <a:rPr lang="en-GR" sz="2000" b="1" dirty="0"/>
              <a:t>Spending to increase </a:t>
            </a:r>
            <a:r>
              <a:rPr lang="en-GR" sz="2000" dirty="0"/>
              <a:t>due to more favorable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066D0-B6FF-89CC-245E-82E9E7593404}"/>
              </a:ext>
            </a:extLst>
          </p:cNvPr>
          <p:cNvSpPr txBox="1"/>
          <p:nvPr/>
        </p:nvSpPr>
        <p:spPr>
          <a:xfrm>
            <a:off x="1477125" y="3451129"/>
            <a:ext cx="306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 = 439 / collection is on-going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4287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FB18CC-FC18-A527-D864-4C8DB384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Pax expenditures </a:t>
            </a:r>
            <a:br>
              <a:rPr lang="en-US" dirty="0"/>
            </a:br>
            <a:r>
              <a:rPr lang="en-US" dirty="0"/>
              <a:t>(when in town)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E81AB-9E70-40F4-5E46-6DEADEF37CE0}"/>
              </a:ext>
            </a:extLst>
          </p:cNvPr>
          <p:cNvSpPr txBox="1"/>
          <p:nvPr/>
        </p:nvSpPr>
        <p:spPr>
          <a:xfrm>
            <a:off x="286149" y="2081391"/>
            <a:ext cx="4352919" cy="150810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average expenditure per passenger is</a:t>
            </a:r>
            <a:r>
              <a:rPr lang="en-US" sz="2800" b="1" dirty="0"/>
              <a:t> </a:t>
            </a:r>
          </a:p>
          <a:p>
            <a:pPr algn="ctr"/>
            <a:r>
              <a:rPr lang="en-US" sz="3600" b="1" dirty="0"/>
              <a:t>€54,5</a:t>
            </a:r>
            <a:endParaRPr lang="el-GR" sz="36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6B064E-3338-E42F-0CF4-B04EED07F2A4}"/>
              </a:ext>
            </a:extLst>
          </p:cNvPr>
          <p:cNvSpPr/>
          <p:nvPr/>
        </p:nvSpPr>
        <p:spPr>
          <a:xfrm>
            <a:off x="5187462" y="1612894"/>
            <a:ext cx="6757289" cy="4669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Distribution of Expenses at the destination - €/pax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Γράφημα 1">
                <a:extLst>
                  <a:ext uri="{FF2B5EF4-FFF2-40B4-BE49-F238E27FC236}">
                    <a16:creationId xmlns:a16="http://schemas.microsoft.com/office/drawing/2014/main" id="{0C31C9A3-AA33-59BD-9AC0-AA551C1C49B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15775733"/>
                  </p:ext>
                </p:extLst>
              </p:nvPr>
            </p:nvGraphicFramePr>
            <p:xfrm>
              <a:off x="5006974" y="2079817"/>
              <a:ext cx="7042307" cy="35519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Γράφημα 1">
                <a:extLst>
                  <a:ext uri="{FF2B5EF4-FFF2-40B4-BE49-F238E27FC236}">
                    <a16:creationId xmlns:a16="http://schemas.microsoft.com/office/drawing/2014/main" id="{0C31C9A3-AA33-59BD-9AC0-AA551C1C49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6974" y="2079817"/>
                <a:ext cx="7042307" cy="355198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9707575-8E67-6A36-8E94-D473213D4091}"/>
              </a:ext>
            </a:extLst>
          </p:cNvPr>
          <p:cNvSpPr txBox="1"/>
          <p:nvPr/>
        </p:nvSpPr>
        <p:spPr>
          <a:xfrm>
            <a:off x="0" y="6471569"/>
            <a:ext cx="12192000" cy="31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DEADF-959C-BBE4-354F-0314B83267AB}"/>
              </a:ext>
            </a:extLst>
          </p:cNvPr>
          <p:cNvSpPr txBox="1"/>
          <p:nvPr/>
        </p:nvSpPr>
        <p:spPr>
          <a:xfrm>
            <a:off x="172751" y="6123543"/>
            <a:ext cx="395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dirty="0"/>
              <a:t>Based on our (winter) cruise sample </a:t>
            </a:r>
          </a:p>
        </p:txBody>
      </p:sp>
    </p:spTree>
    <p:extLst>
      <p:ext uri="{BB962C8B-B14F-4D97-AF65-F5344CB8AC3E}">
        <p14:creationId xmlns:p14="http://schemas.microsoft.com/office/powerpoint/2010/main" val="381423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FB18CC-FC18-A527-D864-4C8DB384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Pax expenditures</a:t>
            </a:r>
            <a:br>
              <a:rPr lang="en-US" dirty="0"/>
            </a:br>
            <a:r>
              <a:rPr lang="en-US" dirty="0"/>
              <a:t>(at excursion)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BB6D6-139D-4D69-0DAC-B8F3EAA9B596}"/>
              </a:ext>
            </a:extLst>
          </p:cNvPr>
          <p:cNvSpPr txBox="1"/>
          <p:nvPr/>
        </p:nvSpPr>
        <p:spPr>
          <a:xfrm>
            <a:off x="325151" y="4134275"/>
            <a:ext cx="4718409" cy="954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Average cost of shore excursions: </a:t>
            </a:r>
            <a:r>
              <a:rPr lang="en-US" sz="2800" b="1" dirty="0"/>
              <a:t>€98,9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3FB7-4E3E-63FE-56E5-F09DD6C3B087}"/>
              </a:ext>
            </a:extLst>
          </p:cNvPr>
          <p:cNvSpPr txBox="1"/>
          <p:nvPr/>
        </p:nvSpPr>
        <p:spPr>
          <a:xfrm>
            <a:off x="325151" y="2298090"/>
            <a:ext cx="4718409" cy="10156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Average expenditure per passenger on excursion: </a:t>
            </a:r>
            <a:r>
              <a:rPr lang="en-US" sz="3200" b="1" dirty="0"/>
              <a:t>€15,1 </a:t>
            </a:r>
            <a:endParaRPr lang="el-GR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F8859-7BC8-790C-93CB-13FF1F314221}"/>
              </a:ext>
            </a:extLst>
          </p:cNvPr>
          <p:cNvSpPr txBox="1"/>
          <p:nvPr/>
        </p:nvSpPr>
        <p:spPr>
          <a:xfrm>
            <a:off x="325151" y="5140842"/>
            <a:ext cx="5083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A percentage of this cost remains at the local economy as revenue of the </a:t>
            </a:r>
            <a:r>
              <a:rPr lang="en-US" sz="1400" i="1" dirty="0" err="1"/>
              <a:t>shorex</a:t>
            </a:r>
            <a:r>
              <a:rPr lang="en-US" sz="1400" i="1" dirty="0"/>
              <a:t> companies</a:t>
            </a:r>
            <a:endParaRPr lang="el-GR" sz="1400" b="1" i="1" dirty="0">
              <a:solidFill>
                <a:schemeClr val="accent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4AE0E4-F403-617F-CBB0-C1E8C1AA6B69}"/>
              </a:ext>
            </a:extLst>
          </p:cNvPr>
          <p:cNvSpPr/>
          <p:nvPr/>
        </p:nvSpPr>
        <p:spPr>
          <a:xfrm>
            <a:off x="5408428" y="1737115"/>
            <a:ext cx="6352561" cy="4669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Distribution of expenses at the excursion - €/pax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6D2B0-A428-72C0-D0A9-71B07530FB5A}"/>
              </a:ext>
            </a:extLst>
          </p:cNvPr>
          <p:cNvSpPr txBox="1"/>
          <p:nvPr/>
        </p:nvSpPr>
        <p:spPr>
          <a:xfrm>
            <a:off x="172751" y="6123543"/>
            <a:ext cx="395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dirty="0"/>
              <a:t>Based on our (winter) cruise sample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Γράφημα 2">
                <a:extLst>
                  <a:ext uri="{FF2B5EF4-FFF2-40B4-BE49-F238E27FC236}">
                    <a16:creationId xmlns:a16="http://schemas.microsoft.com/office/drawing/2014/main" id="{E1078CC5-0266-C820-F720-EC9045D11B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51411082"/>
                  </p:ext>
                </p:extLst>
              </p:nvPr>
            </p:nvGraphicFramePr>
            <p:xfrm>
              <a:off x="5309316" y="2199851"/>
              <a:ext cx="6555761" cy="38688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Γράφημα 2">
                <a:extLst>
                  <a:ext uri="{FF2B5EF4-FFF2-40B4-BE49-F238E27FC236}">
                    <a16:creationId xmlns:a16="http://schemas.microsoft.com/office/drawing/2014/main" id="{E1078CC5-0266-C820-F720-EC9045D11B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9316" y="2199851"/>
                <a:ext cx="6555761" cy="3868848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498F586-48FE-2FB0-5471-82549108B2AB}"/>
              </a:ext>
            </a:extLst>
          </p:cNvPr>
          <p:cNvSpPr txBox="1"/>
          <p:nvPr/>
        </p:nvSpPr>
        <p:spPr>
          <a:xfrm>
            <a:off x="0" y="6471569"/>
            <a:ext cx="12192000" cy="31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Contributing to a better understanding of the benefits of cruising for the local community.</a:t>
            </a:r>
            <a:endParaRPr lang="el-GR" sz="1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2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953</Words>
  <Application>Microsoft Macintosh PowerPoint</Application>
  <PresentationFormat>Widescreen</PresentationFormat>
  <Paragraphs>194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The Scope</vt:lpstr>
      <vt:lpstr>The Method</vt:lpstr>
      <vt:lpstr>The Cruise year  (Nov 22 - Oct 23)</vt:lpstr>
      <vt:lpstr>Our sample (Nov 22 – April 23)</vt:lpstr>
      <vt:lpstr>Passengers Profile</vt:lpstr>
      <vt:lpstr>Pax expenditures</vt:lpstr>
      <vt:lpstr>Pax expenditures  (when in town)</vt:lpstr>
      <vt:lpstr>Pax expenditures (at excursion)</vt:lpstr>
      <vt:lpstr>Crew expenditures</vt:lpstr>
      <vt:lpstr>Τhe impact of winter cruising alone</vt:lpstr>
      <vt:lpstr>An initial full cruise year estimation</vt:lpstr>
      <vt:lpstr>An initial full cruise year estimation</vt:lpstr>
      <vt:lpstr>Word of mouth:  How likely is it to recommend the destination?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Process Mapping</dc:title>
  <dc:creator>GVTG</dc:creator>
  <cp:lastModifiedBy>Microsoft Office User</cp:lastModifiedBy>
  <cp:revision>136</cp:revision>
  <dcterms:created xsi:type="dcterms:W3CDTF">2022-09-19T09:38:44Z</dcterms:created>
  <dcterms:modified xsi:type="dcterms:W3CDTF">2023-04-26T05:44:11Z</dcterms:modified>
</cp:coreProperties>
</file>